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8" r:id="rId3"/>
    <p:sldId id="257" r:id="rId4"/>
    <p:sldId id="260" r:id="rId5"/>
    <p:sldId id="263" r:id="rId6"/>
    <p:sldId id="264" r:id="rId7"/>
    <p:sldId id="265" r:id="rId8"/>
    <p:sldId id="266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99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3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0A4CE4-79E3-443A-8D45-647C987FC8E6}" type="datetimeFigureOut">
              <a:rPr lang="fr-FR" smtClean="0"/>
              <a:t>26/02/2019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616C2-DDF8-4B7A-825E-8C9EB149F4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2952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The GitHub </a:t>
            </a:r>
            <a:r>
              <a:rPr lang="fr-FR" dirty="0" err="1"/>
              <a:t>map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 to Z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0632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Inspired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internet </a:t>
            </a:r>
            <a:r>
              <a:rPr lang="fr-FR" dirty="0" err="1"/>
              <a:t>map</a:t>
            </a:r>
            <a:r>
              <a:rPr lang="fr-FR" dirty="0"/>
              <a:t> : https://internet-map.net/</a:t>
            </a:r>
          </a:p>
          <a:p>
            <a:r>
              <a:rPr lang="fr-FR" dirty="0"/>
              <a:t>There </a:t>
            </a:r>
            <a:r>
              <a:rPr lang="fr-FR" dirty="0" err="1"/>
              <a:t>is</a:t>
            </a:r>
            <a:r>
              <a:rPr lang="fr-FR" dirty="0"/>
              <a:t> no X or Y axis but an algorithme </a:t>
            </a:r>
            <a:r>
              <a:rPr lang="fr-FR" dirty="0" err="1"/>
              <a:t>using</a:t>
            </a:r>
            <a:r>
              <a:rPr lang="fr-FR" dirty="0"/>
              <a:t> attraction and </a:t>
            </a:r>
            <a:r>
              <a:rPr lang="fr-FR" dirty="0" err="1"/>
              <a:t>repulsion</a:t>
            </a:r>
            <a:r>
              <a:rPr lang="fr-FR" dirty="0"/>
              <a:t>,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4634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Two</a:t>
            </a:r>
            <a:r>
              <a:rPr lang="fr-FR" dirty="0"/>
              <a:t> </a:t>
            </a:r>
            <a:r>
              <a:rPr lang="en-GB" noProof="0" dirty="0" err="1"/>
              <a:t>posibilities</a:t>
            </a:r>
            <a:r>
              <a:rPr lang="fr-FR" dirty="0"/>
              <a:t> : Repo to Repo | User to User</a:t>
            </a:r>
          </a:p>
          <a:p>
            <a:r>
              <a:rPr lang="fr-FR" dirty="0"/>
              <a:t>The </a:t>
            </a:r>
            <a:r>
              <a:rPr lang="fr-FR" dirty="0" err="1"/>
              <a:t>connection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nodes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user or a repo</a:t>
            </a:r>
          </a:p>
          <a:p>
            <a:r>
              <a:rPr lang="fr-FR" dirty="0"/>
              <a:t>The </a:t>
            </a:r>
            <a:r>
              <a:rPr lang="fr-FR" dirty="0" err="1"/>
              <a:t>link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users</a:t>
            </a:r>
            <a:r>
              <a:rPr lang="fr-FR" dirty="0"/>
              <a:t> and repo are </a:t>
            </a:r>
            <a:r>
              <a:rPr lang="fr-FR" dirty="0" err="1"/>
              <a:t>commits</a:t>
            </a:r>
            <a:r>
              <a:rPr lang="fr-FR" dirty="0"/>
              <a:t>, issues, </a:t>
            </a:r>
            <a:r>
              <a:rPr lang="fr-FR" dirty="0" err="1"/>
              <a:t>comments</a:t>
            </a:r>
            <a:r>
              <a:rPr lang="fr-FR" dirty="0"/>
              <a:t>, forks, ….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6137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The final graph </a:t>
            </a:r>
            <a:r>
              <a:rPr lang="fr-FR" dirty="0" err="1"/>
              <a:t>could</a:t>
            </a:r>
            <a:r>
              <a:rPr lang="fr-FR" dirty="0"/>
              <a:t> look like </a:t>
            </a:r>
            <a:r>
              <a:rPr lang="fr-FR" dirty="0" err="1"/>
              <a:t>this</a:t>
            </a:r>
            <a:r>
              <a:rPr lang="fr-FR" dirty="0"/>
              <a:t> ! But </a:t>
            </a:r>
            <a:r>
              <a:rPr lang="fr-FR" dirty="0" err="1"/>
              <a:t>what</a:t>
            </a:r>
            <a:r>
              <a:rPr lang="fr-FR" dirty="0"/>
              <a:t> about the axis ? Do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really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8743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To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graph </a:t>
            </a:r>
            <a:r>
              <a:rPr lang="fr-FR" dirty="0" err="1"/>
              <a:t>usefull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have to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interesting</a:t>
            </a:r>
            <a:r>
              <a:rPr lang="fr-FR" dirty="0"/>
              <a:t> X, Y and Z axis variables.</a:t>
            </a:r>
          </a:p>
          <a:p>
            <a:r>
              <a:rPr lang="fr-FR" dirty="0" err="1"/>
              <a:t>We</a:t>
            </a:r>
            <a:r>
              <a:rPr lang="fr-FR" dirty="0"/>
              <a:t> have a lot of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possibilities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axis : </a:t>
            </a:r>
            <a:r>
              <a:rPr lang="fr-FR" dirty="0" err="1"/>
              <a:t>What</a:t>
            </a:r>
            <a:r>
              <a:rPr lang="fr-FR" dirty="0"/>
              <a:t> if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choose</a:t>
            </a:r>
            <a:r>
              <a:rPr lang="fr-FR" dirty="0"/>
              <a:t> the variable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axis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0713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Here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database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build</a:t>
            </a:r>
            <a:endParaRPr lang="fr-FR" dirty="0"/>
          </a:p>
          <a:p>
            <a:r>
              <a:rPr lang="fr-FR" dirty="0"/>
              <a:t>To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graph </a:t>
            </a:r>
            <a:r>
              <a:rPr lang="fr-FR" dirty="0" err="1"/>
              <a:t>usefull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have to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interesting</a:t>
            </a:r>
            <a:r>
              <a:rPr lang="fr-FR" dirty="0"/>
              <a:t> X, Y and Z axis variables.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0755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have </a:t>
            </a:r>
            <a:r>
              <a:rPr lang="fr-FR" dirty="0" err="1"/>
              <a:t>found</a:t>
            </a:r>
            <a:r>
              <a:rPr lang="fr-FR" dirty="0"/>
              <a:t> an </a:t>
            </a:r>
            <a:r>
              <a:rPr lang="fr-FR" dirty="0" err="1"/>
              <a:t>interresting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on </a:t>
            </a:r>
            <a:r>
              <a:rPr lang="fr-FR" dirty="0" err="1"/>
              <a:t>kaggle</a:t>
            </a:r>
            <a:r>
              <a:rPr lang="fr-FR" dirty="0"/>
              <a:t>. This </a:t>
            </a:r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enought</a:t>
            </a:r>
            <a:r>
              <a:rPr lang="fr-FR" dirty="0"/>
              <a:t> </a:t>
            </a:r>
            <a:r>
              <a:rPr lang="fr-FR" dirty="0" err="1"/>
              <a:t>complete</a:t>
            </a:r>
            <a:r>
              <a:rPr lang="fr-FR" dirty="0"/>
              <a:t> for us : There </a:t>
            </a:r>
            <a:r>
              <a:rPr lang="fr-FR" dirty="0" err="1"/>
              <a:t>is</a:t>
            </a:r>
            <a:r>
              <a:rPr lang="fr-FR" dirty="0"/>
              <a:t> no issues and forks table,</a:t>
            </a:r>
          </a:p>
          <a:p>
            <a:r>
              <a:rPr lang="fr-FR" dirty="0" err="1"/>
              <a:t>However</a:t>
            </a:r>
            <a:r>
              <a:rPr lang="fr-FR" dirty="0"/>
              <a:t>, mixed </a:t>
            </a:r>
            <a:r>
              <a:rPr lang="fr-FR" dirty="0" err="1"/>
              <a:t>with</a:t>
            </a:r>
            <a:r>
              <a:rPr lang="fr-FR" dirty="0"/>
              <a:t> a web </a:t>
            </a:r>
            <a:r>
              <a:rPr lang="fr-FR" dirty="0" err="1"/>
              <a:t>scraping</a:t>
            </a:r>
            <a:r>
              <a:rPr lang="fr-FR" dirty="0"/>
              <a:t> </a:t>
            </a:r>
            <a:r>
              <a:rPr lang="fr-FR" dirty="0" err="1"/>
              <a:t>library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have </a:t>
            </a:r>
            <a:r>
              <a:rPr lang="fr-FR" dirty="0" err="1"/>
              <a:t>acces</a:t>
            </a:r>
            <a:r>
              <a:rPr lang="fr-FR" dirty="0"/>
              <a:t> to </a:t>
            </a:r>
            <a:r>
              <a:rPr lang="fr-FR" dirty="0" err="1"/>
              <a:t>everything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,</a:t>
            </a:r>
          </a:p>
          <a:p>
            <a:r>
              <a:rPr lang="fr-FR" dirty="0"/>
              <a:t>37 Gb </a:t>
            </a:r>
            <a:r>
              <a:rPr lang="fr-FR" dirty="0" err="1"/>
              <a:t>is</a:t>
            </a:r>
            <a:r>
              <a:rPr lang="fr-FR" dirty="0"/>
              <a:t> a lot, but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not download </a:t>
            </a:r>
            <a:r>
              <a:rPr lang="fr-FR" dirty="0" err="1"/>
              <a:t>everything</a:t>
            </a:r>
            <a:r>
              <a:rPr lang="fr-FR" dirty="0"/>
              <a:t>. </a:t>
            </a:r>
            <a:r>
              <a:rPr lang="fr-FR" dirty="0" err="1"/>
              <a:t>Actually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directly</a:t>
            </a:r>
            <a:r>
              <a:rPr lang="fr-FR" dirty="0"/>
              <a:t> do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queries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the </a:t>
            </a:r>
            <a:r>
              <a:rPr lang="fr-FR" dirty="0" err="1"/>
              <a:t>BigQuery</a:t>
            </a:r>
            <a:r>
              <a:rPr lang="fr-FR" dirty="0"/>
              <a:t> </a:t>
            </a:r>
            <a:r>
              <a:rPr lang="fr-FR" dirty="0" err="1"/>
              <a:t>library</a:t>
            </a:r>
            <a:r>
              <a:rPr lang="fr-FR" dirty="0"/>
              <a:t>,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1314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Thanks</a:t>
            </a:r>
            <a:r>
              <a:rPr lang="fr-FR" dirty="0"/>
              <a:t> a lot for </a:t>
            </a:r>
            <a:r>
              <a:rPr lang="fr-FR" dirty="0" err="1"/>
              <a:t>your</a:t>
            </a:r>
            <a:r>
              <a:rPr lang="fr-FR" dirty="0"/>
              <a:t> attention, </a:t>
            </a:r>
            <a:r>
              <a:rPr lang="fr-FR" dirty="0" err="1"/>
              <a:t>from</a:t>
            </a:r>
            <a:r>
              <a:rPr lang="fr-FR" dirty="0"/>
              <a:t> A to Z ;)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891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9580" y="-41443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2382716"/>
            <a:ext cx="6815669" cy="1003948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284EA986-AFCD-4FAD-BB36-F2BBF7FAC015}" type="datetimeFigureOut">
              <a:rPr lang="fr-FR" smtClean="0"/>
              <a:t>26/02/2019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3835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26/02/2019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2205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26/02/2019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645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26/02/2019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503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26/02/2019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09725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26/02/2019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7916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26/02/2019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2902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26/02/2019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2660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26/02/2019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74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607972"/>
            <a:ext cx="9601196" cy="106972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26/02/2019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8223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26/02/2019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393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26/02/2019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1526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26/02/2019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208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26/02/2019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250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26/02/2019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5312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26/02/2019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0342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26/02/2019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093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1" y="607972"/>
            <a:ext cx="9601196" cy="1069723"/>
          </a:xfrm>
          <a:prstGeom prst="rect">
            <a:avLst/>
          </a:prstGeom>
          <a:ln w="19050"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84EA986-AFCD-4FAD-BB36-F2BBF7FAC015}" type="datetimeFigureOut">
              <a:rPr lang="fr-FR" smtClean="0"/>
              <a:t>26/02/2019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72951" y="6309308"/>
            <a:ext cx="1063270" cy="6065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 b="1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B97A95C-438B-4384-8F9A-460F1158B318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508C5E3C-FF13-4A45-9576-6F5211EC2185}"/>
              </a:ext>
            </a:extLst>
          </p:cNvPr>
          <p:cNvCxnSpPr/>
          <p:nvPr userDrawn="1"/>
        </p:nvCxnSpPr>
        <p:spPr>
          <a:xfrm>
            <a:off x="1295402" y="1679331"/>
            <a:ext cx="9601196" cy="0"/>
          </a:xfrm>
          <a:prstGeom prst="line">
            <a:avLst/>
          </a:prstGeom>
          <a:ln w="19050">
            <a:solidFill>
              <a:srgbClr val="839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198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E768DA-8BD3-4246-8452-BE2F6C4DE7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74571" y="1678678"/>
            <a:ext cx="5442857" cy="862738"/>
          </a:xfrm>
        </p:spPr>
        <p:txBody>
          <a:bodyPr/>
          <a:lstStyle/>
          <a:p>
            <a:r>
              <a:rPr lang="fr-FR" b="1" dirty="0"/>
              <a:t>The GitHub </a:t>
            </a:r>
            <a:r>
              <a:rPr lang="fr-FR" b="1" dirty="0" err="1"/>
              <a:t>map</a:t>
            </a:r>
            <a:endParaRPr lang="fr-FR" b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FDD272F-9E15-44C0-9927-C219CFAB7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571" y="2784013"/>
            <a:ext cx="1905795" cy="1905795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B75AC388-FD43-406C-AE2D-4304622A37BC}"/>
              </a:ext>
            </a:extLst>
          </p:cNvPr>
          <p:cNvSpPr/>
          <p:nvPr/>
        </p:nvSpPr>
        <p:spPr>
          <a:xfrm>
            <a:off x="5915608" y="2743200"/>
            <a:ext cx="720000" cy="72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A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A5AC843-1ED0-44A5-971E-FD18B87F1944}"/>
              </a:ext>
            </a:extLst>
          </p:cNvPr>
          <p:cNvSpPr/>
          <p:nvPr/>
        </p:nvSpPr>
        <p:spPr>
          <a:xfrm>
            <a:off x="6784905" y="3689361"/>
            <a:ext cx="482081" cy="48208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B3345E9-AF5F-48FC-A9E2-BBE76AF1CCD4}"/>
              </a:ext>
            </a:extLst>
          </p:cNvPr>
          <p:cNvSpPr/>
          <p:nvPr/>
        </p:nvSpPr>
        <p:spPr>
          <a:xfrm>
            <a:off x="7541453" y="2948473"/>
            <a:ext cx="338166" cy="33816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AC882F7-869B-4333-B77F-8F5A7144302D}"/>
              </a:ext>
            </a:extLst>
          </p:cNvPr>
          <p:cNvSpPr/>
          <p:nvPr/>
        </p:nvSpPr>
        <p:spPr>
          <a:xfrm>
            <a:off x="8427096" y="3259917"/>
            <a:ext cx="338166" cy="33816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152A9AF0-AD77-413E-AC4B-C8A2DAE1811A}"/>
              </a:ext>
            </a:extLst>
          </p:cNvPr>
          <p:cNvCxnSpPr>
            <a:stCxn id="6" idx="5"/>
            <a:endCxn id="8" idx="1"/>
          </p:cNvCxnSpPr>
          <p:nvPr/>
        </p:nvCxnSpPr>
        <p:spPr>
          <a:xfrm>
            <a:off x="6530166" y="3357758"/>
            <a:ext cx="325338" cy="402202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08F56B7-2287-48CE-A57D-A17117162F3B}"/>
              </a:ext>
            </a:extLst>
          </p:cNvPr>
          <p:cNvCxnSpPr>
            <a:cxnSpLocks/>
            <a:stCxn id="9" idx="3"/>
            <a:endCxn id="8" idx="7"/>
          </p:cNvCxnSpPr>
          <p:nvPr/>
        </p:nvCxnSpPr>
        <p:spPr>
          <a:xfrm flipH="1">
            <a:off x="7196387" y="3237116"/>
            <a:ext cx="394589" cy="522844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0BD8CDD-E4F3-47B1-AA1B-2A4446B6232F}"/>
              </a:ext>
            </a:extLst>
          </p:cNvPr>
          <p:cNvCxnSpPr>
            <a:cxnSpLocks/>
          </p:cNvCxnSpPr>
          <p:nvPr/>
        </p:nvCxnSpPr>
        <p:spPr>
          <a:xfrm>
            <a:off x="7710536" y="3116560"/>
            <a:ext cx="885643" cy="31244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877DBECE-02AD-45B2-89B1-0A844AA91A65}"/>
              </a:ext>
            </a:extLst>
          </p:cNvPr>
          <p:cNvCxnSpPr>
            <a:cxnSpLocks/>
          </p:cNvCxnSpPr>
          <p:nvPr/>
        </p:nvCxnSpPr>
        <p:spPr>
          <a:xfrm flipV="1">
            <a:off x="8186055" y="3451802"/>
            <a:ext cx="410124" cy="695699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6">
            <a:extLst>
              <a:ext uri="{FF2B5EF4-FFF2-40B4-BE49-F238E27FC236}">
                <a16:creationId xmlns:a16="http://schemas.microsoft.com/office/drawing/2014/main" id="{58883E9A-CD5E-4620-AC09-D46EA578A5D5}"/>
              </a:ext>
            </a:extLst>
          </p:cNvPr>
          <p:cNvSpPr/>
          <p:nvPr/>
        </p:nvSpPr>
        <p:spPr>
          <a:xfrm>
            <a:off x="7945015" y="3930402"/>
            <a:ext cx="482081" cy="48208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Z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FB375A4-3F5E-4ECB-9C24-7C05EA101631}"/>
              </a:ext>
            </a:extLst>
          </p:cNvPr>
          <p:cNvSpPr txBox="1"/>
          <p:nvPr/>
        </p:nvSpPr>
        <p:spPr>
          <a:xfrm>
            <a:off x="2041848" y="5385508"/>
            <a:ext cx="81083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/>
              <a:t>Ali </a:t>
            </a:r>
            <a:r>
              <a:rPr lang="fr-FR" sz="4800" dirty="0" err="1"/>
              <a:t>Karooni</a:t>
            </a:r>
            <a:r>
              <a:rPr lang="fr-FR" sz="4800" dirty="0"/>
              <a:t> &amp; Lucas Bergeron</a:t>
            </a:r>
          </a:p>
        </p:txBody>
      </p:sp>
    </p:spTree>
    <p:extLst>
      <p:ext uri="{BB962C8B-B14F-4D97-AF65-F5344CB8AC3E}">
        <p14:creationId xmlns:p14="http://schemas.microsoft.com/office/powerpoint/2010/main" val="2596532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The internet </a:t>
            </a:r>
            <a:r>
              <a:rPr lang="fr-FR" b="1" dirty="0" err="1"/>
              <a:t>map</a:t>
            </a:r>
            <a:endParaRPr lang="fr-FR" b="1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9FFA304-B549-4519-8FE4-524DB0FDA3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25" t="32788" r="10625" b="13197"/>
          <a:stretch/>
        </p:blipFill>
        <p:spPr>
          <a:xfrm>
            <a:off x="1295401" y="2080727"/>
            <a:ext cx="9601196" cy="3704253"/>
          </a:xfrm>
          <a:prstGeom prst="rect">
            <a:avLst/>
          </a:prstGeo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49FC08F-A749-4BB8-8868-E0E2F2EB35D9}"/>
              </a:ext>
            </a:extLst>
          </p:cNvPr>
          <p:cNvCxnSpPr>
            <a:cxnSpLocks/>
          </p:cNvCxnSpPr>
          <p:nvPr/>
        </p:nvCxnSpPr>
        <p:spPr>
          <a:xfrm flipV="1">
            <a:off x="1670179" y="2780522"/>
            <a:ext cx="0" cy="277119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07A410E4-0B9B-4ACB-B64F-D2C2C11F8F99}"/>
              </a:ext>
            </a:extLst>
          </p:cNvPr>
          <p:cNvCxnSpPr>
            <a:cxnSpLocks/>
          </p:cNvCxnSpPr>
          <p:nvPr/>
        </p:nvCxnSpPr>
        <p:spPr>
          <a:xfrm>
            <a:off x="1670179" y="5551715"/>
            <a:ext cx="8509519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6DCB8B83-B5A0-467F-B7CE-F111C5CEEDE7}"/>
              </a:ext>
            </a:extLst>
          </p:cNvPr>
          <p:cNvSpPr txBox="1"/>
          <p:nvPr/>
        </p:nvSpPr>
        <p:spPr>
          <a:xfrm>
            <a:off x="1394930" y="2138237"/>
            <a:ext cx="550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8AE408C-B14F-4125-996F-4258CE721E91}"/>
              </a:ext>
            </a:extLst>
          </p:cNvPr>
          <p:cNvSpPr txBox="1"/>
          <p:nvPr/>
        </p:nvSpPr>
        <p:spPr>
          <a:xfrm>
            <a:off x="10262899" y="5259327"/>
            <a:ext cx="550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77440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Nodes</a:t>
            </a:r>
            <a:r>
              <a:rPr lang="fr-FR" b="1" dirty="0"/>
              <a:t> &amp; </a:t>
            </a:r>
            <a:r>
              <a:rPr lang="fr-FR" b="1" dirty="0" err="1"/>
              <a:t>Edges</a:t>
            </a:r>
            <a:endParaRPr lang="fr-FR" b="1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D58B17D5-6E1C-4538-869E-C70CDCA8AB20}"/>
              </a:ext>
            </a:extLst>
          </p:cNvPr>
          <p:cNvSpPr/>
          <p:nvPr/>
        </p:nvSpPr>
        <p:spPr>
          <a:xfrm>
            <a:off x="1295401" y="4184606"/>
            <a:ext cx="1681053" cy="168105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Repo A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BFC181E0-C057-4B68-B4BC-85DF895A4D13}"/>
              </a:ext>
            </a:extLst>
          </p:cNvPr>
          <p:cNvCxnSpPr>
            <a:cxnSpLocks/>
          </p:cNvCxnSpPr>
          <p:nvPr/>
        </p:nvCxnSpPr>
        <p:spPr>
          <a:xfrm flipV="1">
            <a:off x="6096000" y="2021446"/>
            <a:ext cx="0" cy="3844213"/>
          </a:xfrm>
          <a:prstGeom prst="line">
            <a:avLst/>
          </a:prstGeom>
          <a:ln w="19050">
            <a:solidFill>
              <a:srgbClr val="839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424EFA9-B1CB-4FA5-8568-84BC8EF01639}"/>
              </a:ext>
            </a:extLst>
          </p:cNvPr>
          <p:cNvSpPr/>
          <p:nvPr/>
        </p:nvSpPr>
        <p:spPr>
          <a:xfrm>
            <a:off x="4024604" y="2021446"/>
            <a:ext cx="1181876" cy="118187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dirty="0"/>
              <a:t>Repo B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1E6811EB-BC7F-4BDE-9C90-EA2229FE660A}"/>
              </a:ext>
            </a:extLst>
          </p:cNvPr>
          <p:cNvCxnSpPr>
            <a:stCxn id="5" idx="7"/>
            <a:endCxn id="9" idx="3"/>
          </p:cNvCxnSpPr>
          <p:nvPr/>
        </p:nvCxnSpPr>
        <p:spPr>
          <a:xfrm flipV="1">
            <a:off x="2730269" y="3030240"/>
            <a:ext cx="1467417" cy="1400551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lipse 21">
            <a:extLst>
              <a:ext uri="{FF2B5EF4-FFF2-40B4-BE49-F238E27FC236}">
                <a16:creationId xmlns:a16="http://schemas.microsoft.com/office/drawing/2014/main" id="{B2544501-F315-42EE-96A3-6ECF3CE50738}"/>
              </a:ext>
            </a:extLst>
          </p:cNvPr>
          <p:cNvSpPr/>
          <p:nvPr/>
        </p:nvSpPr>
        <p:spPr>
          <a:xfrm>
            <a:off x="6747589" y="4184606"/>
            <a:ext cx="1681053" cy="168105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User A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631C8CB3-06E9-45BE-90C4-4516C5477E58}"/>
              </a:ext>
            </a:extLst>
          </p:cNvPr>
          <p:cNvSpPr/>
          <p:nvPr/>
        </p:nvSpPr>
        <p:spPr>
          <a:xfrm>
            <a:off x="9476792" y="2021446"/>
            <a:ext cx="1181876" cy="118187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dirty="0"/>
              <a:t>User</a:t>
            </a:r>
          </a:p>
          <a:p>
            <a:pPr algn="ctr"/>
            <a:r>
              <a:rPr lang="fr-FR" sz="2500" dirty="0"/>
              <a:t>B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BD6064C8-D5C9-439A-8E00-6A9162C2A1FD}"/>
              </a:ext>
            </a:extLst>
          </p:cNvPr>
          <p:cNvCxnSpPr>
            <a:stCxn id="22" idx="7"/>
            <a:endCxn id="23" idx="3"/>
          </p:cNvCxnSpPr>
          <p:nvPr/>
        </p:nvCxnSpPr>
        <p:spPr>
          <a:xfrm flipV="1">
            <a:off x="8182457" y="3030240"/>
            <a:ext cx="1467417" cy="1400551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86630A3C-F736-423B-8E09-F68C234AA8D4}"/>
              </a:ext>
            </a:extLst>
          </p:cNvPr>
          <p:cNvCxnSpPr/>
          <p:nvPr/>
        </p:nvCxnSpPr>
        <p:spPr>
          <a:xfrm flipH="1" flipV="1">
            <a:off x="2730269" y="3030240"/>
            <a:ext cx="666074" cy="729997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92D447BE-3005-4975-BD80-FB59F16161CB}"/>
              </a:ext>
            </a:extLst>
          </p:cNvPr>
          <p:cNvSpPr txBox="1"/>
          <p:nvPr/>
        </p:nvSpPr>
        <p:spPr>
          <a:xfrm>
            <a:off x="1295401" y="2507020"/>
            <a:ext cx="1454044" cy="523220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User(s)</a:t>
            </a: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21432701-7334-45F6-844E-9D6DF1E2A21C}"/>
              </a:ext>
            </a:extLst>
          </p:cNvPr>
          <p:cNvCxnSpPr/>
          <p:nvPr/>
        </p:nvCxnSpPr>
        <p:spPr>
          <a:xfrm flipH="1" flipV="1">
            <a:off x="8173096" y="3012531"/>
            <a:ext cx="666074" cy="729997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05F656E6-FF0B-4989-A559-53C374511B4F}"/>
              </a:ext>
            </a:extLst>
          </p:cNvPr>
          <p:cNvSpPr txBox="1"/>
          <p:nvPr/>
        </p:nvSpPr>
        <p:spPr>
          <a:xfrm>
            <a:off x="6747589" y="2489311"/>
            <a:ext cx="1454044" cy="523220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Repo(s)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84D4923E-4B94-46A5-BD5B-E0A0E7D333EF}"/>
              </a:ext>
            </a:extLst>
          </p:cNvPr>
          <p:cNvSpPr txBox="1"/>
          <p:nvPr/>
        </p:nvSpPr>
        <p:spPr>
          <a:xfrm>
            <a:off x="2874916" y="3162544"/>
            <a:ext cx="21013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		   </a:t>
            </a:r>
            <a:r>
              <a:rPr lang="fr-FR" dirty="0" err="1"/>
              <a:t>Commits</a:t>
            </a:r>
            <a:endParaRPr lang="fr-FR" dirty="0"/>
          </a:p>
          <a:p>
            <a:r>
              <a:rPr lang="fr-FR" dirty="0"/>
              <a:t>	       Issues</a:t>
            </a:r>
          </a:p>
          <a:p>
            <a:r>
              <a:rPr lang="fr-FR" dirty="0"/>
              <a:t>         </a:t>
            </a:r>
            <a:r>
              <a:rPr lang="fr-FR" dirty="0" err="1"/>
              <a:t>Comments</a:t>
            </a:r>
            <a:endParaRPr lang="fr-FR" dirty="0"/>
          </a:p>
          <a:p>
            <a:r>
              <a:rPr lang="fr-FR" dirty="0"/>
              <a:t>    Forks</a:t>
            </a:r>
          </a:p>
          <a:p>
            <a:r>
              <a:rPr lang="fr-FR" dirty="0"/>
              <a:t>…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50CF3E8-1ECB-44C9-9455-1295FA1B6FEB}"/>
              </a:ext>
            </a:extLst>
          </p:cNvPr>
          <p:cNvSpPr txBox="1"/>
          <p:nvPr/>
        </p:nvSpPr>
        <p:spPr>
          <a:xfrm>
            <a:off x="8326026" y="3162544"/>
            <a:ext cx="21013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		   </a:t>
            </a:r>
            <a:r>
              <a:rPr lang="fr-FR" dirty="0" err="1"/>
              <a:t>Commits</a:t>
            </a:r>
            <a:endParaRPr lang="fr-FR" dirty="0"/>
          </a:p>
          <a:p>
            <a:r>
              <a:rPr lang="fr-FR" dirty="0"/>
              <a:t>	       Issues</a:t>
            </a:r>
          </a:p>
          <a:p>
            <a:r>
              <a:rPr lang="fr-FR" dirty="0"/>
              <a:t>         </a:t>
            </a:r>
            <a:r>
              <a:rPr lang="fr-FR" dirty="0" err="1"/>
              <a:t>Comments</a:t>
            </a:r>
            <a:endParaRPr lang="fr-FR" dirty="0"/>
          </a:p>
          <a:p>
            <a:r>
              <a:rPr lang="fr-FR" dirty="0"/>
              <a:t>    Forks</a:t>
            </a:r>
          </a:p>
          <a:p>
            <a:r>
              <a:rPr lang="fr-F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2209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The graph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49FC08F-A749-4BB8-8868-E0E2F2EB35D9}"/>
              </a:ext>
            </a:extLst>
          </p:cNvPr>
          <p:cNvCxnSpPr>
            <a:cxnSpLocks/>
          </p:cNvCxnSpPr>
          <p:nvPr/>
        </p:nvCxnSpPr>
        <p:spPr>
          <a:xfrm flipV="1">
            <a:off x="1670179" y="2780522"/>
            <a:ext cx="0" cy="2771194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07A410E4-0B9B-4ACB-B64F-D2C2C11F8F99}"/>
              </a:ext>
            </a:extLst>
          </p:cNvPr>
          <p:cNvCxnSpPr>
            <a:cxnSpLocks/>
          </p:cNvCxnSpPr>
          <p:nvPr/>
        </p:nvCxnSpPr>
        <p:spPr>
          <a:xfrm>
            <a:off x="1670179" y="5551715"/>
            <a:ext cx="8509519" cy="0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6DCB8B83-B5A0-467F-B7CE-F111C5CEEDE7}"/>
              </a:ext>
            </a:extLst>
          </p:cNvPr>
          <p:cNvSpPr txBox="1"/>
          <p:nvPr/>
        </p:nvSpPr>
        <p:spPr>
          <a:xfrm>
            <a:off x="1394930" y="2138237"/>
            <a:ext cx="550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8AE408C-B14F-4125-996F-4258CE721E91}"/>
              </a:ext>
            </a:extLst>
          </p:cNvPr>
          <p:cNvSpPr txBox="1"/>
          <p:nvPr/>
        </p:nvSpPr>
        <p:spPr>
          <a:xfrm>
            <a:off x="10262899" y="5259327"/>
            <a:ext cx="550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97E7A129-E7B0-4C6A-8551-60DE2594E745}"/>
              </a:ext>
            </a:extLst>
          </p:cNvPr>
          <p:cNvSpPr/>
          <p:nvPr/>
        </p:nvSpPr>
        <p:spPr>
          <a:xfrm>
            <a:off x="2855167" y="3453838"/>
            <a:ext cx="572276" cy="57227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dirty="0"/>
              <a:t>F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2F58E2C4-4C52-4181-88B6-931A6A1A6A60}"/>
              </a:ext>
            </a:extLst>
          </p:cNvPr>
          <p:cNvSpPr/>
          <p:nvPr/>
        </p:nvSpPr>
        <p:spPr>
          <a:xfrm flipH="1">
            <a:off x="6980857" y="3145805"/>
            <a:ext cx="304800" cy="304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D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33ADA71B-DADD-4BF3-85D6-3CDE82C2C694}"/>
              </a:ext>
            </a:extLst>
          </p:cNvPr>
          <p:cNvSpPr/>
          <p:nvPr/>
        </p:nvSpPr>
        <p:spPr>
          <a:xfrm>
            <a:off x="4100777" y="4490370"/>
            <a:ext cx="657835" cy="65783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dirty="0"/>
              <a:t>C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D9ADC72F-81B6-4BE3-BDAD-66BD1AA55584}"/>
              </a:ext>
            </a:extLst>
          </p:cNvPr>
          <p:cNvSpPr/>
          <p:nvPr/>
        </p:nvSpPr>
        <p:spPr>
          <a:xfrm>
            <a:off x="6354147" y="2143110"/>
            <a:ext cx="390361" cy="39036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L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076ABE08-5BBA-494B-939D-C081EE8B46A7}"/>
              </a:ext>
            </a:extLst>
          </p:cNvPr>
          <p:cNvSpPr/>
          <p:nvPr/>
        </p:nvSpPr>
        <p:spPr>
          <a:xfrm>
            <a:off x="7581146" y="3190539"/>
            <a:ext cx="609600" cy="6096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I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21A3AC4-1F93-4283-BF93-D8B77A863D39}"/>
              </a:ext>
            </a:extLst>
          </p:cNvPr>
          <p:cNvSpPr/>
          <p:nvPr/>
        </p:nvSpPr>
        <p:spPr>
          <a:xfrm>
            <a:off x="6917828" y="4413375"/>
            <a:ext cx="542761" cy="54276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dirty="0"/>
              <a:t>B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4200E134-ECC6-4116-BEBF-2B592DAA7F57}"/>
              </a:ext>
            </a:extLst>
          </p:cNvPr>
          <p:cNvSpPr/>
          <p:nvPr/>
        </p:nvSpPr>
        <p:spPr>
          <a:xfrm>
            <a:off x="5489453" y="4214010"/>
            <a:ext cx="584775" cy="5847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dirty="0"/>
              <a:t>J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43E534A1-55B9-4749-84EB-7C674AEC1251}"/>
              </a:ext>
            </a:extLst>
          </p:cNvPr>
          <p:cNvCxnSpPr>
            <a:cxnSpLocks/>
            <a:stCxn id="10" idx="7"/>
            <a:endCxn id="8" idx="3"/>
          </p:cNvCxnSpPr>
          <p:nvPr/>
        </p:nvCxnSpPr>
        <p:spPr>
          <a:xfrm flipV="1">
            <a:off x="3343635" y="3030240"/>
            <a:ext cx="854051" cy="507406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DEDEBF30-E821-45CC-9CE6-C1600867AF39}"/>
              </a:ext>
            </a:extLst>
          </p:cNvPr>
          <p:cNvCxnSpPr>
            <a:cxnSpLocks/>
            <a:stCxn id="15" idx="2"/>
            <a:endCxn id="8" idx="6"/>
          </p:cNvCxnSpPr>
          <p:nvPr/>
        </p:nvCxnSpPr>
        <p:spPr>
          <a:xfrm flipH="1">
            <a:off x="5206480" y="2338291"/>
            <a:ext cx="1147667" cy="274093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B3C2617D-0CC8-4C2E-A2C4-BFBB6D0262E1}"/>
              </a:ext>
            </a:extLst>
          </p:cNvPr>
          <p:cNvCxnSpPr>
            <a:cxnSpLocks/>
            <a:stCxn id="9" idx="1"/>
            <a:endCxn id="8" idx="5"/>
          </p:cNvCxnSpPr>
          <p:nvPr/>
        </p:nvCxnSpPr>
        <p:spPr>
          <a:xfrm flipH="1" flipV="1">
            <a:off x="5033398" y="3030240"/>
            <a:ext cx="444051" cy="35213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CE2F56A1-3BE3-496D-8115-3EF5C517DD8E}"/>
              </a:ext>
            </a:extLst>
          </p:cNvPr>
          <p:cNvCxnSpPr>
            <a:cxnSpLocks/>
            <a:stCxn id="14" idx="0"/>
            <a:endCxn id="8" idx="4"/>
          </p:cNvCxnSpPr>
          <p:nvPr/>
        </p:nvCxnSpPr>
        <p:spPr>
          <a:xfrm flipV="1">
            <a:off x="4429695" y="3203322"/>
            <a:ext cx="185847" cy="1287048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785F80D9-43DC-4BAC-AC12-7A57AA39A73F}"/>
              </a:ext>
            </a:extLst>
          </p:cNvPr>
          <p:cNvCxnSpPr>
            <a:cxnSpLocks/>
          </p:cNvCxnSpPr>
          <p:nvPr/>
        </p:nvCxnSpPr>
        <p:spPr>
          <a:xfrm flipH="1" flipV="1">
            <a:off x="4694198" y="2680664"/>
            <a:ext cx="3861973" cy="161264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26F19889-C1E9-48A1-9AC0-7BBE7A0C8288}"/>
              </a:ext>
            </a:extLst>
          </p:cNvPr>
          <p:cNvCxnSpPr>
            <a:cxnSpLocks/>
            <a:stCxn id="13" idx="6"/>
            <a:endCxn id="9" idx="6"/>
          </p:cNvCxnSpPr>
          <p:nvPr/>
        </p:nvCxnSpPr>
        <p:spPr>
          <a:xfrm flipH="1">
            <a:off x="6095999" y="3298205"/>
            <a:ext cx="884858" cy="340377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238BBCBE-06C7-4FFA-84BA-69CF0103813C}"/>
              </a:ext>
            </a:extLst>
          </p:cNvPr>
          <p:cNvCxnSpPr>
            <a:cxnSpLocks/>
            <a:stCxn id="13" idx="1"/>
            <a:endCxn id="19" idx="3"/>
          </p:cNvCxnSpPr>
          <p:nvPr/>
        </p:nvCxnSpPr>
        <p:spPr>
          <a:xfrm flipV="1">
            <a:off x="7241020" y="2524512"/>
            <a:ext cx="554969" cy="66593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D276FD66-21BE-445B-ABD1-DDECCC8FFBAC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7885946" y="2273274"/>
            <a:ext cx="215526" cy="917265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5F6F1FDF-A597-437F-A361-EDBB236B8835}"/>
              </a:ext>
            </a:extLst>
          </p:cNvPr>
          <p:cNvCxnSpPr>
            <a:cxnSpLocks/>
            <a:stCxn id="18" idx="2"/>
            <a:endCxn id="21" idx="6"/>
          </p:cNvCxnSpPr>
          <p:nvPr/>
        </p:nvCxnSpPr>
        <p:spPr>
          <a:xfrm flipH="1" flipV="1">
            <a:off x="6074228" y="4506398"/>
            <a:ext cx="843600" cy="178358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532DE66B-C68C-4970-8163-85FAF6703BC2}"/>
              </a:ext>
            </a:extLst>
          </p:cNvPr>
          <p:cNvCxnSpPr>
            <a:cxnSpLocks/>
            <a:stCxn id="16" idx="5"/>
            <a:endCxn id="17" idx="1"/>
          </p:cNvCxnSpPr>
          <p:nvPr/>
        </p:nvCxnSpPr>
        <p:spPr>
          <a:xfrm>
            <a:off x="8101472" y="3710865"/>
            <a:ext cx="298274" cy="389011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33E71B62-36EC-48FC-B9B9-8FAE409D9180}"/>
              </a:ext>
            </a:extLst>
          </p:cNvPr>
          <p:cNvCxnSpPr>
            <a:cxnSpLocks/>
          </p:cNvCxnSpPr>
          <p:nvPr/>
        </p:nvCxnSpPr>
        <p:spPr>
          <a:xfrm>
            <a:off x="5780313" y="3679228"/>
            <a:ext cx="3406464" cy="1276907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llipse 59">
            <a:extLst>
              <a:ext uri="{FF2B5EF4-FFF2-40B4-BE49-F238E27FC236}">
                <a16:creationId xmlns:a16="http://schemas.microsoft.com/office/drawing/2014/main" id="{66DAED77-68F0-41FE-B558-31716F3035F6}"/>
              </a:ext>
            </a:extLst>
          </p:cNvPr>
          <p:cNvSpPr/>
          <p:nvPr/>
        </p:nvSpPr>
        <p:spPr>
          <a:xfrm>
            <a:off x="10095712" y="2320762"/>
            <a:ext cx="167187" cy="16718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M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D488128E-0FBB-4C3A-B1DF-690F37DA29A8}"/>
              </a:ext>
            </a:extLst>
          </p:cNvPr>
          <p:cNvSpPr/>
          <p:nvPr/>
        </p:nvSpPr>
        <p:spPr>
          <a:xfrm>
            <a:off x="7677565" y="1834283"/>
            <a:ext cx="808653" cy="80865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G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8BF2C561-A827-4D0C-A496-C59E38B81859}"/>
              </a:ext>
            </a:extLst>
          </p:cNvPr>
          <p:cNvSpPr/>
          <p:nvPr/>
        </p:nvSpPr>
        <p:spPr>
          <a:xfrm>
            <a:off x="5371323" y="3276244"/>
            <a:ext cx="724676" cy="72467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dirty="0"/>
              <a:t>H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5AA89EF0-D163-4192-9A07-B700E09D6829}"/>
              </a:ext>
            </a:extLst>
          </p:cNvPr>
          <p:cNvSpPr/>
          <p:nvPr/>
        </p:nvSpPr>
        <p:spPr>
          <a:xfrm>
            <a:off x="4024604" y="2021446"/>
            <a:ext cx="1181876" cy="118187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/>
              <a:t>A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7114ACA-6111-4918-B282-0B6E57BA6751}"/>
              </a:ext>
            </a:extLst>
          </p:cNvPr>
          <p:cNvSpPr/>
          <p:nvPr/>
        </p:nvSpPr>
        <p:spPr>
          <a:xfrm>
            <a:off x="8325958" y="4026088"/>
            <a:ext cx="503854" cy="50385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dirty="0"/>
              <a:t>E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15E5BA7-4514-4893-9F8B-B38B77A4E8CC}"/>
              </a:ext>
            </a:extLst>
          </p:cNvPr>
          <p:cNvSpPr/>
          <p:nvPr/>
        </p:nvSpPr>
        <p:spPr>
          <a:xfrm>
            <a:off x="9019591" y="4788949"/>
            <a:ext cx="334373" cy="33437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K</a:t>
            </a:r>
          </a:p>
        </p:txBody>
      </p: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4C84235D-9B70-438F-8243-B347EED9DAB8}"/>
              </a:ext>
            </a:extLst>
          </p:cNvPr>
          <p:cNvCxnSpPr>
            <a:cxnSpLocks/>
          </p:cNvCxnSpPr>
          <p:nvPr/>
        </p:nvCxnSpPr>
        <p:spPr>
          <a:xfrm flipH="1" flipV="1">
            <a:off x="4432224" y="4487137"/>
            <a:ext cx="622040" cy="3233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99603E3D-F298-4C9E-817F-EF189C97AEF1}"/>
              </a:ext>
            </a:extLst>
          </p:cNvPr>
          <p:cNvCxnSpPr>
            <a:cxnSpLocks/>
          </p:cNvCxnSpPr>
          <p:nvPr/>
        </p:nvCxnSpPr>
        <p:spPr>
          <a:xfrm flipH="1" flipV="1">
            <a:off x="4429694" y="5136581"/>
            <a:ext cx="622040" cy="26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ZoneTexte 74">
            <a:extLst>
              <a:ext uri="{FF2B5EF4-FFF2-40B4-BE49-F238E27FC236}">
                <a16:creationId xmlns:a16="http://schemas.microsoft.com/office/drawing/2014/main" id="{5C38BAEF-3919-46A4-BF81-7D322D1C6FF9}"/>
              </a:ext>
            </a:extLst>
          </p:cNvPr>
          <p:cNvSpPr txBox="1"/>
          <p:nvPr/>
        </p:nvSpPr>
        <p:spPr>
          <a:xfrm>
            <a:off x="4734461" y="4551607"/>
            <a:ext cx="550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2714860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The axis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49FC08F-A749-4BB8-8868-E0E2F2EB35D9}"/>
              </a:ext>
            </a:extLst>
          </p:cNvPr>
          <p:cNvCxnSpPr>
            <a:cxnSpLocks/>
          </p:cNvCxnSpPr>
          <p:nvPr/>
        </p:nvCxnSpPr>
        <p:spPr>
          <a:xfrm flipV="1">
            <a:off x="1670179" y="2780522"/>
            <a:ext cx="0" cy="2771194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07A410E4-0B9B-4ACB-B64F-D2C2C11F8F99}"/>
              </a:ext>
            </a:extLst>
          </p:cNvPr>
          <p:cNvCxnSpPr>
            <a:cxnSpLocks/>
          </p:cNvCxnSpPr>
          <p:nvPr/>
        </p:nvCxnSpPr>
        <p:spPr>
          <a:xfrm>
            <a:off x="1670179" y="5551715"/>
            <a:ext cx="8509519" cy="0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6DCB8B83-B5A0-467F-B7CE-F111C5CEEDE7}"/>
              </a:ext>
            </a:extLst>
          </p:cNvPr>
          <p:cNvSpPr txBox="1"/>
          <p:nvPr/>
        </p:nvSpPr>
        <p:spPr>
          <a:xfrm>
            <a:off x="1394930" y="2138237"/>
            <a:ext cx="550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8AE408C-B14F-4125-996F-4258CE721E91}"/>
              </a:ext>
            </a:extLst>
          </p:cNvPr>
          <p:cNvSpPr txBox="1"/>
          <p:nvPr/>
        </p:nvSpPr>
        <p:spPr>
          <a:xfrm>
            <a:off x="10262899" y="5259327"/>
            <a:ext cx="550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33ADA71B-DADD-4BF3-85D6-3CDE82C2C694}"/>
              </a:ext>
            </a:extLst>
          </p:cNvPr>
          <p:cNvSpPr/>
          <p:nvPr/>
        </p:nvSpPr>
        <p:spPr>
          <a:xfrm>
            <a:off x="4100777" y="4490370"/>
            <a:ext cx="657835" cy="65783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500" dirty="0"/>
          </a:p>
        </p:txBody>
      </p: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4C84235D-9B70-438F-8243-B347EED9DAB8}"/>
              </a:ext>
            </a:extLst>
          </p:cNvPr>
          <p:cNvCxnSpPr>
            <a:cxnSpLocks/>
          </p:cNvCxnSpPr>
          <p:nvPr/>
        </p:nvCxnSpPr>
        <p:spPr>
          <a:xfrm flipH="1" flipV="1">
            <a:off x="4432224" y="4487137"/>
            <a:ext cx="622040" cy="3233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99603E3D-F298-4C9E-817F-EF189C97AEF1}"/>
              </a:ext>
            </a:extLst>
          </p:cNvPr>
          <p:cNvCxnSpPr>
            <a:cxnSpLocks/>
          </p:cNvCxnSpPr>
          <p:nvPr/>
        </p:nvCxnSpPr>
        <p:spPr>
          <a:xfrm flipH="1" flipV="1">
            <a:off x="4429694" y="5136581"/>
            <a:ext cx="622040" cy="26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ZoneTexte 74">
            <a:extLst>
              <a:ext uri="{FF2B5EF4-FFF2-40B4-BE49-F238E27FC236}">
                <a16:creationId xmlns:a16="http://schemas.microsoft.com/office/drawing/2014/main" id="{5C38BAEF-3919-46A4-BF81-7D322D1C6FF9}"/>
              </a:ext>
            </a:extLst>
          </p:cNvPr>
          <p:cNvSpPr txBox="1"/>
          <p:nvPr/>
        </p:nvSpPr>
        <p:spPr>
          <a:xfrm>
            <a:off x="4734461" y="4551607"/>
            <a:ext cx="550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Z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5069A68-C744-441B-805A-E7066A5CE9E1}"/>
              </a:ext>
            </a:extLst>
          </p:cNvPr>
          <p:cNvSpPr txBox="1"/>
          <p:nvPr/>
        </p:nvSpPr>
        <p:spPr>
          <a:xfrm rot="21099953">
            <a:off x="5670970" y="2199596"/>
            <a:ext cx="2278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Lucida Handwriting" panose="03010101010101010101" pitchFamily="66" charset="0"/>
              </a:rPr>
              <a:t>Good comment</a:t>
            </a:r>
          </a:p>
          <a:p>
            <a:pPr algn="ctr"/>
            <a:r>
              <a:rPr lang="fr-FR" dirty="0">
                <a:latin typeface="Lucida Handwriting" panose="03010101010101010101" pitchFamily="66" charset="0"/>
              </a:rPr>
              <a:t>Nb issues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F198A00-67E0-467E-8732-730A7EBFBBA5}"/>
              </a:ext>
            </a:extLst>
          </p:cNvPr>
          <p:cNvSpPr txBox="1"/>
          <p:nvPr/>
        </p:nvSpPr>
        <p:spPr>
          <a:xfrm rot="20670722">
            <a:off x="2560021" y="2074293"/>
            <a:ext cx="2126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Lucida Handwriting" panose="03010101010101010101" pitchFamily="66" charset="0"/>
              </a:rPr>
              <a:t>Contributions</a:t>
            </a:r>
          </a:p>
          <a:p>
            <a:endParaRPr lang="fr-FR" dirty="0">
              <a:latin typeface="Lucida Handwriting" panose="03010101010101010101" pitchFamily="66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FDC5155F-231A-4828-A778-7562C3B97663}"/>
              </a:ext>
            </a:extLst>
          </p:cNvPr>
          <p:cNvSpPr txBox="1"/>
          <p:nvPr/>
        </p:nvSpPr>
        <p:spPr>
          <a:xfrm rot="21172843">
            <a:off x="2236505" y="3671902"/>
            <a:ext cx="417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Lucida Handwriting" panose="03010101010101010101" pitchFamily="66" charset="0"/>
              </a:rPr>
              <a:t>Average</a:t>
            </a:r>
            <a:r>
              <a:rPr lang="fr-FR" dirty="0">
                <a:latin typeface="Lucida Handwriting" panose="03010101010101010101" pitchFamily="66" charset="0"/>
              </a:rPr>
              <a:t> time to close an issue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5BED0118-7F21-4ADA-BC9D-ACA89E5450A3}"/>
              </a:ext>
            </a:extLst>
          </p:cNvPr>
          <p:cNvSpPr txBox="1"/>
          <p:nvPr/>
        </p:nvSpPr>
        <p:spPr>
          <a:xfrm rot="206331">
            <a:off x="9836271" y="4039709"/>
            <a:ext cx="1078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Lucida Handwriting" panose="03010101010101010101" pitchFamily="66" charset="0"/>
              </a:rPr>
              <a:t>Age</a:t>
            </a: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FB66D25B-8545-4A9D-B57D-8F8AC3A65C68}"/>
              </a:ext>
            </a:extLst>
          </p:cNvPr>
          <p:cNvSpPr/>
          <p:nvPr/>
        </p:nvSpPr>
        <p:spPr>
          <a:xfrm rot="20088885" flipH="1">
            <a:off x="5167983" y="4121355"/>
            <a:ext cx="657833" cy="513184"/>
          </a:xfrm>
          <a:custGeom>
            <a:avLst/>
            <a:gdLst>
              <a:gd name="connsiteX0" fmla="*/ 662474 w 662474"/>
              <a:gd name="connsiteY0" fmla="*/ 513184 h 513184"/>
              <a:gd name="connsiteX1" fmla="*/ 475862 w 662474"/>
              <a:gd name="connsiteY1" fmla="*/ 494523 h 513184"/>
              <a:gd name="connsiteX2" fmla="*/ 429209 w 662474"/>
              <a:gd name="connsiteY2" fmla="*/ 485192 h 513184"/>
              <a:gd name="connsiteX3" fmla="*/ 345233 w 662474"/>
              <a:gd name="connsiteY3" fmla="*/ 457200 h 513184"/>
              <a:gd name="connsiteX4" fmla="*/ 317241 w 662474"/>
              <a:gd name="connsiteY4" fmla="*/ 447869 h 513184"/>
              <a:gd name="connsiteX5" fmla="*/ 214605 w 662474"/>
              <a:gd name="connsiteY5" fmla="*/ 401216 h 513184"/>
              <a:gd name="connsiteX6" fmla="*/ 167951 w 662474"/>
              <a:gd name="connsiteY6" fmla="*/ 363894 h 513184"/>
              <a:gd name="connsiteX7" fmla="*/ 130629 w 662474"/>
              <a:gd name="connsiteY7" fmla="*/ 345233 h 513184"/>
              <a:gd name="connsiteX8" fmla="*/ 83976 w 662474"/>
              <a:gd name="connsiteY8" fmla="*/ 307910 h 513184"/>
              <a:gd name="connsiteX9" fmla="*/ 55984 w 662474"/>
              <a:gd name="connsiteY9" fmla="*/ 289249 h 513184"/>
              <a:gd name="connsiteX10" fmla="*/ 18662 w 662474"/>
              <a:gd name="connsiteY10" fmla="*/ 205274 h 513184"/>
              <a:gd name="connsiteX11" fmla="*/ 9331 w 662474"/>
              <a:gd name="connsiteY11" fmla="*/ 177282 h 513184"/>
              <a:gd name="connsiteX12" fmla="*/ 0 w 662474"/>
              <a:gd name="connsiteY12" fmla="*/ 149290 h 513184"/>
              <a:gd name="connsiteX13" fmla="*/ 9331 w 662474"/>
              <a:gd name="connsiteY13" fmla="*/ 0 h 5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62474" h="513184">
                <a:moveTo>
                  <a:pt x="662474" y="513184"/>
                </a:moveTo>
                <a:cubicBezTo>
                  <a:pt x="570858" y="506136"/>
                  <a:pt x="553332" y="507435"/>
                  <a:pt x="475862" y="494523"/>
                </a:cubicBezTo>
                <a:cubicBezTo>
                  <a:pt x="460219" y="491916"/>
                  <a:pt x="444509" y="489365"/>
                  <a:pt x="429209" y="485192"/>
                </a:cubicBezTo>
                <a:cubicBezTo>
                  <a:pt x="429190" y="485187"/>
                  <a:pt x="359238" y="461869"/>
                  <a:pt x="345233" y="457200"/>
                </a:cubicBezTo>
                <a:cubicBezTo>
                  <a:pt x="335902" y="454090"/>
                  <a:pt x="326038" y="452267"/>
                  <a:pt x="317241" y="447869"/>
                </a:cubicBezTo>
                <a:cubicBezTo>
                  <a:pt x="233799" y="406149"/>
                  <a:pt x="268987" y="419345"/>
                  <a:pt x="214605" y="401216"/>
                </a:cubicBezTo>
                <a:cubicBezTo>
                  <a:pt x="194169" y="380781"/>
                  <a:pt x="195415" y="379588"/>
                  <a:pt x="167951" y="363894"/>
                </a:cubicBezTo>
                <a:cubicBezTo>
                  <a:pt x="155875" y="356993"/>
                  <a:pt x="142705" y="352134"/>
                  <a:pt x="130629" y="345233"/>
                </a:cubicBezTo>
                <a:cubicBezTo>
                  <a:pt x="80366" y="316511"/>
                  <a:pt x="122295" y="338566"/>
                  <a:pt x="83976" y="307910"/>
                </a:cubicBezTo>
                <a:cubicBezTo>
                  <a:pt x="75219" y="300905"/>
                  <a:pt x="65315" y="295469"/>
                  <a:pt x="55984" y="289249"/>
                </a:cubicBezTo>
                <a:cubicBezTo>
                  <a:pt x="26412" y="244890"/>
                  <a:pt x="40870" y="271896"/>
                  <a:pt x="18662" y="205274"/>
                </a:cubicBezTo>
                <a:lnTo>
                  <a:pt x="9331" y="177282"/>
                </a:lnTo>
                <a:lnTo>
                  <a:pt x="0" y="149290"/>
                </a:lnTo>
                <a:cubicBezTo>
                  <a:pt x="10047" y="18689"/>
                  <a:pt x="9331" y="68544"/>
                  <a:pt x="9331" y="0"/>
                </a:cubicBezTo>
              </a:path>
            </a:pathLst>
          </a:custGeom>
          <a:noFill/>
          <a:ln w="38100">
            <a:solidFill>
              <a:schemeClr val="bg2">
                <a:lumMod val="2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F9C2592D-F144-4BEF-ABAD-F747FFEB3C7E}"/>
              </a:ext>
            </a:extLst>
          </p:cNvPr>
          <p:cNvSpPr/>
          <p:nvPr/>
        </p:nvSpPr>
        <p:spPr>
          <a:xfrm>
            <a:off x="1856792" y="1940767"/>
            <a:ext cx="1017037" cy="233266"/>
          </a:xfrm>
          <a:custGeom>
            <a:avLst/>
            <a:gdLst>
              <a:gd name="connsiteX0" fmla="*/ 0 w 1017037"/>
              <a:gd name="connsiteY0" fmla="*/ 158621 h 233266"/>
              <a:gd name="connsiteX1" fmla="*/ 46653 w 1017037"/>
              <a:gd name="connsiteY1" fmla="*/ 130629 h 233266"/>
              <a:gd name="connsiteX2" fmla="*/ 74645 w 1017037"/>
              <a:gd name="connsiteY2" fmla="*/ 121298 h 233266"/>
              <a:gd name="connsiteX3" fmla="*/ 149290 w 1017037"/>
              <a:gd name="connsiteY3" fmla="*/ 83976 h 233266"/>
              <a:gd name="connsiteX4" fmla="*/ 205273 w 1017037"/>
              <a:gd name="connsiteY4" fmla="*/ 65315 h 233266"/>
              <a:gd name="connsiteX5" fmla="*/ 233265 w 1017037"/>
              <a:gd name="connsiteY5" fmla="*/ 55984 h 233266"/>
              <a:gd name="connsiteX6" fmla="*/ 270588 w 1017037"/>
              <a:gd name="connsiteY6" fmla="*/ 37323 h 233266"/>
              <a:gd name="connsiteX7" fmla="*/ 307910 w 1017037"/>
              <a:gd name="connsiteY7" fmla="*/ 27992 h 233266"/>
              <a:gd name="connsiteX8" fmla="*/ 335902 w 1017037"/>
              <a:gd name="connsiteY8" fmla="*/ 18662 h 233266"/>
              <a:gd name="connsiteX9" fmla="*/ 419877 w 1017037"/>
              <a:gd name="connsiteY9" fmla="*/ 0 h 233266"/>
              <a:gd name="connsiteX10" fmla="*/ 578498 w 1017037"/>
              <a:gd name="connsiteY10" fmla="*/ 9331 h 233266"/>
              <a:gd name="connsiteX11" fmla="*/ 615820 w 1017037"/>
              <a:gd name="connsiteY11" fmla="*/ 18662 h 233266"/>
              <a:gd name="connsiteX12" fmla="*/ 690465 w 1017037"/>
              <a:gd name="connsiteY12" fmla="*/ 37323 h 233266"/>
              <a:gd name="connsiteX13" fmla="*/ 765110 w 1017037"/>
              <a:gd name="connsiteY13" fmla="*/ 74645 h 233266"/>
              <a:gd name="connsiteX14" fmla="*/ 811763 w 1017037"/>
              <a:gd name="connsiteY14" fmla="*/ 102637 h 233266"/>
              <a:gd name="connsiteX15" fmla="*/ 867747 w 1017037"/>
              <a:gd name="connsiteY15" fmla="*/ 139960 h 233266"/>
              <a:gd name="connsiteX16" fmla="*/ 905069 w 1017037"/>
              <a:gd name="connsiteY16" fmla="*/ 149290 h 233266"/>
              <a:gd name="connsiteX17" fmla="*/ 970384 w 1017037"/>
              <a:gd name="connsiteY17" fmla="*/ 195943 h 233266"/>
              <a:gd name="connsiteX18" fmla="*/ 998375 w 1017037"/>
              <a:gd name="connsiteY18" fmla="*/ 214604 h 233266"/>
              <a:gd name="connsiteX19" fmla="*/ 1017037 w 1017037"/>
              <a:gd name="connsiteY19" fmla="*/ 233266 h 233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17037" h="233266">
                <a:moveTo>
                  <a:pt x="0" y="158621"/>
                </a:moveTo>
                <a:cubicBezTo>
                  <a:pt x="15551" y="149290"/>
                  <a:pt x="30432" y="138740"/>
                  <a:pt x="46653" y="130629"/>
                </a:cubicBezTo>
                <a:cubicBezTo>
                  <a:pt x="55450" y="126230"/>
                  <a:pt x="65848" y="125697"/>
                  <a:pt x="74645" y="121298"/>
                </a:cubicBezTo>
                <a:cubicBezTo>
                  <a:pt x="157626" y="79807"/>
                  <a:pt x="30909" y="127023"/>
                  <a:pt x="149290" y="83976"/>
                </a:cubicBezTo>
                <a:cubicBezTo>
                  <a:pt x="167776" y="77254"/>
                  <a:pt x="186612" y="71535"/>
                  <a:pt x="205273" y="65315"/>
                </a:cubicBezTo>
                <a:cubicBezTo>
                  <a:pt x="214604" y="62205"/>
                  <a:pt x="224468" y="60382"/>
                  <a:pt x="233265" y="55984"/>
                </a:cubicBezTo>
                <a:cubicBezTo>
                  <a:pt x="245706" y="49764"/>
                  <a:pt x="257564" y="42207"/>
                  <a:pt x="270588" y="37323"/>
                </a:cubicBezTo>
                <a:cubicBezTo>
                  <a:pt x="282595" y="32820"/>
                  <a:pt x="295580" y="31515"/>
                  <a:pt x="307910" y="27992"/>
                </a:cubicBezTo>
                <a:cubicBezTo>
                  <a:pt x="317367" y="25290"/>
                  <a:pt x="326445" y="21364"/>
                  <a:pt x="335902" y="18662"/>
                </a:cubicBezTo>
                <a:cubicBezTo>
                  <a:pt x="366655" y="9876"/>
                  <a:pt x="387801" y="6416"/>
                  <a:pt x="419877" y="0"/>
                </a:cubicBezTo>
                <a:cubicBezTo>
                  <a:pt x="472751" y="3110"/>
                  <a:pt x="525772" y="4309"/>
                  <a:pt x="578498" y="9331"/>
                </a:cubicBezTo>
                <a:cubicBezTo>
                  <a:pt x="591264" y="10547"/>
                  <a:pt x="603302" y="15880"/>
                  <a:pt x="615820" y="18662"/>
                </a:cubicBezTo>
                <a:cubicBezTo>
                  <a:pt x="683381" y="33676"/>
                  <a:pt x="640442" y="20648"/>
                  <a:pt x="690465" y="37323"/>
                </a:cubicBezTo>
                <a:cubicBezTo>
                  <a:pt x="778495" y="103345"/>
                  <a:pt x="679348" y="36529"/>
                  <a:pt x="765110" y="74645"/>
                </a:cubicBezTo>
                <a:cubicBezTo>
                  <a:pt x="781682" y="82010"/>
                  <a:pt x="796463" y="92900"/>
                  <a:pt x="811763" y="102637"/>
                </a:cubicBezTo>
                <a:cubicBezTo>
                  <a:pt x="830685" y="114678"/>
                  <a:pt x="845988" y="134521"/>
                  <a:pt x="867747" y="139960"/>
                </a:cubicBezTo>
                <a:lnTo>
                  <a:pt x="905069" y="149290"/>
                </a:lnTo>
                <a:cubicBezTo>
                  <a:pt x="950665" y="194886"/>
                  <a:pt x="913070" y="163192"/>
                  <a:pt x="970384" y="195943"/>
                </a:cubicBezTo>
                <a:cubicBezTo>
                  <a:pt x="980120" y="201507"/>
                  <a:pt x="989619" y="207599"/>
                  <a:pt x="998375" y="214604"/>
                </a:cubicBezTo>
                <a:cubicBezTo>
                  <a:pt x="1005245" y="220100"/>
                  <a:pt x="1017037" y="233266"/>
                  <a:pt x="1017037" y="233266"/>
                </a:cubicBezTo>
              </a:path>
            </a:pathLst>
          </a:custGeom>
          <a:noFill/>
          <a:ln w="38100">
            <a:solidFill>
              <a:schemeClr val="bg2">
                <a:lumMod val="2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5B98DE45-4FF1-4CA2-8F99-FF3F84B49BC3}"/>
              </a:ext>
            </a:extLst>
          </p:cNvPr>
          <p:cNvSpPr/>
          <p:nvPr/>
        </p:nvSpPr>
        <p:spPr>
          <a:xfrm>
            <a:off x="10776857" y="4432041"/>
            <a:ext cx="233265" cy="989045"/>
          </a:xfrm>
          <a:custGeom>
            <a:avLst/>
            <a:gdLst>
              <a:gd name="connsiteX0" fmla="*/ 74645 w 233265"/>
              <a:gd name="connsiteY0" fmla="*/ 989045 h 989045"/>
              <a:gd name="connsiteX1" fmla="*/ 93306 w 233265"/>
              <a:gd name="connsiteY1" fmla="*/ 942392 h 989045"/>
              <a:gd name="connsiteX2" fmla="*/ 111967 w 233265"/>
              <a:gd name="connsiteY2" fmla="*/ 914400 h 989045"/>
              <a:gd name="connsiteX3" fmla="*/ 121298 w 233265"/>
              <a:gd name="connsiteY3" fmla="*/ 886408 h 989045"/>
              <a:gd name="connsiteX4" fmla="*/ 149290 w 233265"/>
              <a:gd name="connsiteY4" fmla="*/ 858416 h 989045"/>
              <a:gd name="connsiteX5" fmla="*/ 167951 w 233265"/>
              <a:gd name="connsiteY5" fmla="*/ 802432 h 989045"/>
              <a:gd name="connsiteX6" fmla="*/ 177282 w 233265"/>
              <a:gd name="connsiteY6" fmla="*/ 774441 h 989045"/>
              <a:gd name="connsiteX7" fmla="*/ 205274 w 233265"/>
              <a:gd name="connsiteY7" fmla="*/ 718457 h 989045"/>
              <a:gd name="connsiteX8" fmla="*/ 214604 w 233265"/>
              <a:gd name="connsiteY8" fmla="*/ 653143 h 989045"/>
              <a:gd name="connsiteX9" fmla="*/ 233265 w 233265"/>
              <a:gd name="connsiteY9" fmla="*/ 587828 h 989045"/>
              <a:gd name="connsiteX10" fmla="*/ 223935 w 233265"/>
              <a:gd name="connsiteY10" fmla="*/ 382555 h 989045"/>
              <a:gd name="connsiteX11" fmla="*/ 205274 w 233265"/>
              <a:gd name="connsiteY11" fmla="*/ 326571 h 989045"/>
              <a:gd name="connsiteX12" fmla="*/ 195943 w 233265"/>
              <a:gd name="connsiteY12" fmla="*/ 298579 h 989045"/>
              <a:gd name="connsiteX13" fmla="*/ 177282 w 233265"/>
              <a:gd name="connsiteY13" fmla="*/ 270588 h 989045"/>
              <a:gd name="connsiteX14" fmla="*/ 149290 w 233265"/>
              <a:gd name="connsiteY14" fmla="*/ 214604 h 989045"/>
              <a:gd name="connsiteX15" fmla="*/ 139959 w 233265"/>
              <a:gd name="connsiteY15" fmla="*/ 177281 h 989045"/>
              <a:gd name="connsiteX16" fmla="*/ 102637 w 233265"/>
              <a:gd name="connsiteY16" fmla="*/ 121298 h 989045"/>
              <a:gd name="connsiteX17" fmla="*/ 74645 w 233265"/>
              <a:gd name="connsiteY17" fmla="*/ 65314 h 989045"/>
              <a:gd name="connsiteX18" fmla="*/ 46653 w 233265"/>
              <a:gd name="connsiteY18" fmla="*/ 37322 h 989045"/>
              <a:gd name="connsiteX19" fmla="*/ 27992 w 233265"/>
              <a:gd name="connsiteY19" fmla="*/ 9330 h 989045"/>
              <a:gd name="connsiteX20" fmla="*/ 0 w 233265"/>
              <a:gd name="connsiteY20" fmla="*/ 0 h 98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3265" h="989045">
                <a:moveTo>
                  <a:pt x="74645" y="989045"/>
                </a:moveTo>
                <a:cubicBezTo>
                  <a:pt x="80865" y="973494"/>
                  <a:pt x="85816" y="957373"/>
                  <a:pt x="93306" y="942392"/>
                </a:cubicBezTo>
                <a:cubicBezTo>
                  <a:pt x="98321" y="932362"/>
                  <a:pt x="106952" y="924430"/>
                  <a:pt x="111967" y="914400"/>
                </a:cubicBezTo>
                <a:cubicBezTo>
                  <a:pt x="116366" y="905603"/>
                  <a:pt x="115842" y="894592"/>
                  <a:pt x="121298" y="886408"/>
                </a:cubicBezTo>
                <a:cubicBezTo>
                  <a:pt x="128618" y="875429"/>
                  <a:pt x="139959" y="867747"/>
                  <a:pt x="149290" y="858416"/>
                </a:cubicBezTo>
                <a:lnTo>
                  <a:pt x="167951" y="802432"/>
                </a:lnTo>
                <a:cubicBezTo>
                  <a:pt x="171061" y="793102"/>
                  <a:pt x="171827" y="782624"/>
                  <a:pt x="177282" y="774441"/>
                </a:cubicBezTo>
                <a:cubicBezTo>
                  <a:pt x="201399" y="738265"/>
                  <a:pt x="192397" y="757088"/>
                  <a:pt x="205274" y="718457"/>
                </a:cubicBezTo>
                <a:cubicBezTo>
                  <a:pt x="208384" y="696686"/>
                  <a:pt x="210670" y="674781"/>
                  <a:pt x="214604" y="653143"/>
                </a:cubicBezTo>
                <a:cubicBezTo>
                  <a:pt x="219289" y="627373"/>
                  <a:pt x="225273" y="611807"/>
                  <a:pt x="233265" y="587828"/>
                </a:cubicBezTo>
                <a:cubicBezTo>
                  <a:pt x="230155" y="519404"/>
                  <a:pt x="231232" y="450660"/>
                  <a:pt x="223935" y="382555"/>
                </a:cubicBezTo>
                <a:cubicBezTo>
                  <a:pt x="221839" y="362996"/>
                  <a:pt x="211494" y="345232"/>
                  <a:pt x="205274" y="326571"/>
                </a:cubicBezTo>
                <a:cubicBezTo>
                  <a:pt x="202164" y="317240"/>
                  <a:pt x="201399" y="306763"/>
                  <a:pt x="195943" y="298579"/>
                </a:cubicBezTo>
                <a:cubicBezTo>
                  <a:pt x="189723" y="289249"/>
                  <a:pt x="182297" y="280618"/>
                  <a:pt x="177282" y="270588"/>
                </a:cubicBezTo>
                <a:cubicBezTo>
                  <a:pt x="138649" y="193323"/>
                  <a:pt x="202773" y="294829"/>
                  <a:pt x="149290" y="214604"/>
                </a:cubicBezTo>
                <a:cubicBezTo>
                  <a:pt x="146180" y="202163"/>
                  <a:pt x="145694" y="188751"/>
                  <a:pt x="139959" y="177281"/>
                </a:cubicBezTo>
                <a:cubicBezTo>
                  <a:pt x="129929" y="157221"/>
                  <a:pt x="109729" y="142575"/>
                  <a:pt x="102637" y="121298"/>
                </a:cubicBezTo>
                <a:cubicBezTo>
                  <a:pt x="93285" y="93244"/>
                  <a:pt x="94742" y="89430"/>
                  <a:pt x="74645" y="65314"/>
                </a:cubicBezTo>
                <a:cubicBezTo>
                  <a:pt x="66197" y="55177"/>
                  <a:pt x="55101" y="47459"/>
                  <a:pt x="46653" y="37322"/>
                </a:cubicBezTo>
                <a:cubicBezTo>
                  <a:pt x="39474" y="28707"/>
                  <a:pt x="36749" y="16335"/>
                  <a:pt x="27992" y="9330"/>
                </a:cubicBezTo>
                <a:cubicBezTo>
                  <a:pt x="20312" y="3186"/>
                  <a:pt x="0" y="0"/>
                  <a:pt x="0" y="0"/>
                </a:cubicBezTo>
              </a:path>
            </a:pathLst>
          </a:custGeom>
          <a:noFill/>
          <a:ln w="38100">
            <a:solidFill>
              <a:schemeClr val="bg2">
                <a:lumMod val="2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4127C747-68D0-4478-8328-9BE9BD2524F5}"/>
              </a:ext>
            </a:extLst>
          </p:cNvPr>
          <p:cNvSpPr txBox="1"/>
          <p:nvPr/>
        </p:nvSpPr>
        <p:spPr>
          <a:xfrm>
            <a:off x="7901138" y="2489756"/>
            <a:ext cx="227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Lucida Handwriting" panose="03010101010101010101" pitchFamily="66" charset="0"/>
              </a:rPr>
              <a:t>Commit </a:t>
            </a:r>
            <a:r>
              <a:rPr lang="fr-FR" dirty="0" err="1">
                <a:latin typeface="Lucida Handwriting" panose="03010101010101010101" pitchFamily="66" charset="0"/>
              </a:rPr>
              <a:t>velocity</a:t>
            </a:r>
            <a:endParaRPr lang="fr-FR" dirty="0">
              <a:latin typeface="Lucida Handwriting" panose="03010101010101010101" pitchFamily="66" charset="0"/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5040FA0C-FC9E-40C7-91DA-335DDB76D597}"/>
              </a:ext>
            </a:extLst>
          </p:cNvPr>
          <p:cNvSpPr txBox="1"/>
          <p:nvPr/>
        </p:nvSpPr>
        <p:spPr>
          <a:xfrm rot="240138">
            <a:off x="6672323" y="2945579"/>
            <a:ext cx="2278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Lucida Handwriting" panose="03010101010101010101" pitchFamily="66" charset="0"/>
              </a:rPr>
              <a:t>Nb issues</a:t>
            </a:r>
          </a:p>
          <a:p>
            <a:pPr algn="ctr"/>
            <a:r>
              <a:rPr lang="fr-FR" dirty="0">
                <a:latin typeface="Lucida Handwriting" panose="03010101010101010101" pitchFamily="66" charset="0"/>
              </a:rPr>
              <a:t>Nb of </a:t>
            </a:r>
            <a:r>
              <a:rPr lang="fr-FR" dirty="0" err="1">
                <a:latin typeface="Lucida Handwriting" panose="03010101010101010101" pitchFamily="66" charset="0"/>
              </a:rPr>
              <a:t>lines</a:t>
            </a:r>
            <a:endParaRPr lang="fr-FR" dirty="0">
              <a:latin typeface="Lucida Handwriting" panose="03010101010101010101" pitchFamily="66" charset="0"/>
            </a:endParaRP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4CEA3071-B11F-442D-9B20-EE922B8C6F1B}"/>
              </a:ext>
            </a:extLst>
          </p:cNvPr>
          <p:cNvCxnSpPr>
            <a:stCxn id="3" idx="1"/>
            <a:endCxn id="3" idx="3"/>
          </p:cNvCxnSpPr>
          <p:nvPr/>
        </p:nvCxnSpPr>
        <p:spPr>
          <a:xfrm flipV="1">
            <a:off x="5683001" y="2357629"/>
            <a:ext cx="2254498" cy="330266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BB13CC2C-C861-4844-9425-46D512D35615}"/>
              </a:ext>
            </a:extLst>
          </p:cNvPr>
          <p:cNvCxnSpPr>
            <a:cxnSpLocks/>
            <a:stCxn id="47" idx="1"/>
            <a:endCxn id="47" idx="3"/>
          </p:cNvCxnSpPr>
          <p:nvPr/>
        </p:nvCxnSpPr>
        <p:spPr>
          <a:xfrm>
            <a:off x="6675101" y="3189227"/>
            <a:ext cx="2273004" cy="159036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76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5" grpId="0"/>
      <p:bldP spid="36" grpId="0"/>
      <p:bldP spid="45" grpId="0"/>
      <p:bldP spid="24" grpId="0" animBg="1"/>
      <p:bldP spid="25" grpId="0" animBg="1"/>
      <p:bldP spid="27" grpId="0" animBg="1"/>
      <p:bldP spid="46" grpId="0"/>
      <p:bldP spid="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The </a:t>
            </a:r>
            <a:r>
              <a:rPr lang="fr-FR" b="1" dirty="0" err="1"/>
              <a:t>database</a:t>
            </a:r>
            <a:endParaRPr lang="fr-FR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AC5064-AD1D-48E1-A95F-8298F6B0E11F}"/>
              </a:ext>
            </a:extLst>
          </p:cNvPr>
          <p:cNvSpPr/>
          <p:nvPr/>
        </p:nvSpPr>
        <p:spPr>
          <a:xfrm>
            <a:off x="1949320" y="2211354"/>
            <a:ext cx="1724609" cy="485192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F43DA6-0144-475F-9866-01233701290F}"/>
              </a:ext>
            </a:extLst>
          </p:cNvPr>
          <p:cNvSpPr/>
          <p:nvPr/>
        </p:nvSpPr>
        <p:spPr>
          <a:xfrm>
            <a:off x="8518071" y="2211354"/>
            <a:ext cx="1724609" cy="485192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</a:t>
            </a:r>
          </a:p>
        </p:txBody>
      </p:sp>
      <p:sp>
        <p:nvSpPr>
          <p:cNvPr id="6" name="Losange 5">
            <a:extLst>
              <a:ext uri="{FF2B5EF4-FFF2-40B4-BE49-F238E27FC236}">
                <a16:creationId xmlns:a16="http://schemas.microsoft.com/office/drawing/2014/main" id="{E1F8A33E-D596-4FF8-94B9-DE2AF8DC1B37}"/>
              </a:ext>
            </a:extLst>
          </p:cNvPr>
          <p:cNvSpPr/>
          <p:nvPr/>
        </p:nvSpPr>
        <p:spPr>
          <a:xfrm>
            <a:off x="4327849" y="1919089"/>
            <a:ext cx="3536302" cy="1069723"/>
          </a:xfrm>
          <a:prstGeom prst="diamond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2">
                    <a:lumMod val="25000"/>
                  </a:schemeClr>
                </a:solidFill>
              </a:rPr>
              <a:t>User_contributs_to_Repo</a:t>
            </a:r>
            <a:endParaRPr 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323929D9-850D-4A9D-ABD2-CAA1C1E13FC5}"/>
              </a:ext>
            </a:extLst>
          </p:cNvPr>
          <p:cNvSpPr/>
          <p:nvPr/>
        </p:nvSpPr>
        <p:spPr>
          <a:xfrm>
            <a:off x="2239704" y="3427524"/>
            <a:ext cx="571920" cy="571920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dirty="0">
                <a:solidFill>
                  <a:schemeClr val="bg2">
                    <a:lumMod val="25000"/>
                  </a:schemeClr>
                </a:solidFill>
              </a:rPr>
              <a:t>X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4E11414C-A0AA-4952-8651-FFF36A1FF939}"/>
              </a:ext>
            </a:extLst>
          </p:cNvPr>
          <p:cNvSpPr/>
          <p:nvPr/>
        </p:nvSpPr>
        <p:spPr>
          <a:xfrm>
            <a:off x="8446766" y="3613327"/>
            <a:ext cx="571920" cy="571920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dirty="0">
                <a:solidFill>
                  <a:schemeClr val="bg2">
                    <a:lumMod val="25000"/>
                  </a:schemeClr>
                </a:solidFill>
              </a:rPr>
              <a:t>X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852A627C-ED57-44AA-A818-88926A8037D9}"/>
              </a:ext>
            </a:extLst>
          </p:cNvPr>
          <p:cNvSpPr/>
          <p:nvPr/>
        </p:nvSpPr>
        <p:spPr>
          <a:xfrm>
            <a:off x="3144416" y="3327367"/>
            <a:ext cx="571920" cy="571920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dirty="0">
                <a:solidFill>
                  <a:schemeClr val="bg2">
                    <a:lumMod val="25000"/>
                  </a:schemeClr>
                </a:solidFill>
              </a:rPr>
              <a:t>Y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E683E9F6-56D2-40BE-BDE3-DB40E8F1CDAB}"/>
              </a:ext>
            </a:extLst>
          </p:cNvPr>
          <p:cNvSpPr/>
          <p:nvPr/>
        </p:nvSpPr>
        <p:spPr>
          <a:xfrm>
            <a:off x="9380376" y="3613327"/>
            <a:ext cx="571920" cy="571920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dirty="0">
                <a:solidFill>
                  <a:schemeClr val="bg2">
                    <a:lumMod val="25000"/>
                  </a:schemeClr>
                </a:solidFill>
              </a:rPr>
              <a:t>Y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363BB69-0A58-479A-A70B-DC05DC185AAA}"/>
              </a:ext>
            </a:extLst>
          </p:cNvPr>
          <p:cNvSpPr/>
          <p:nvPr/>
        </p:nvSpPr>
        <p:spPr>
          <a:xfrm>
            <a:off x="3876093" y="3041407"/>
            <a:ext cx="571920" cy="571920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dirty="0">
                <a:solidFill>
                  <a:schemeClr val="bg2">
                    <a:lumMod val="25000"/>
                  </a:schemeClr>
                </a:solidFill>
              </a:rPr>
              <a:t>Z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D046E0A1-951B-44BA-8186-34F559CD46B4}"/>
              </a:ext>
            </a:extLst>
          </p:cNvPr>
          <p:cNvSpPr/>
          <p:nvPr/>
        </p:nvSpPr>
        <p:spPr>
          <a:xfrm>
            <a:off x="10340103" y="3427524"/>
            <a:ext cx="571920" cy="571920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dirty="0">
                <a:solidFill>
                  <a:schemeClr val="bg2">
                    <a:lumMod val="25000"/>
                  </a:schemeClr>
                </a:solidFill>
              </a:rPr>
              <a:t>Z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436255C8-938C-472B-A262-E37051FFDAA4}"/>
              </a:ext>
            </a:extLst>
          </p:cNvPr>
          <p:cNvSpPr/>
          <p:nvPr/>
        </p:nvSpPr>
        <p:spPr>
          <a:xfrm>
            <a:off x="1094228" y="3029508"/>
            <a:ext cx="939879" cy="571920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dirty="0" err="1">
                <a:solidFill>
                  <a:schemeClr val="bg2">
                    <a:lumMod val="25000"/>
                  </a:schemeClr>
                </a:solidFill>
              </a:rPr>
              <a:t>uId</a:t>
            </a:r>
            <a:endParaRPr lang="fr-FR" sz="25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F49FBDFC-97DC-4E3E-82FA-50AAED72C953}"/>
              </a:ext>
            </a:extLst>
          </p:cNvPr>
          <p:cNvSpPr/>
          <p:nvPr/>
        </p:nvSpPr>
        <p:spPr>
          <a:xfrm>
            <a:off x="4998323" y="3202025"/>
            <a:ext cx="939879" cy="571920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dirty="0" err="1">
                <a:solidFill>
                  <a:schemeClr val="bg2">
                    <a:lumMod val="25000"/>
                  </a:schemeClr>
                </a:solidFill>
              </a:rPr>
              <a:t>uId</a:t>
            </a:r>
            <a:endParaRPr lang="fr-FR" sz="25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3967F772-135E-4320-B85D-2F6C51FDF043}"/>
              </a:ext>
            </a:extLst>
          </p:cNvPr>
          <p:cNvSpPr/>
          <p:nvPr/>
        </p:nvSpPr>
        <p:spPr>
          <a:xfrm>
            <a:off x="6287046" y="3202025"/>
            <a:ext cx="939879" cy="571920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dirty="0" err="1">
                <a:solidFill>
                  <a:schemeClr val="bg2">
                    <a:lumMod val="25000"/>
                  </a:schemeClr>
                </a:solidFill>
              </a:rPr>
              <a:t>rId</a:t>
            </a:r>
            <a:endParaRPr lang="fr-FR" sz="25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99F7E75B-DCF4-44FC-A39B-E8FE4BED9826}"/>
              </a:ext>
            </a:extLst>
          </p:cNvPr>
          <p:cNvSpPr/>
          <p:nvPr/>
        </p:nvSpPr>
        <p:spPr>
          <a:xfrm>
            <a:off x="7503702" y="2988812"/>
            <a:ext cx="939879" cy="571920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dirty="0" err="1">
                <a:solidFill>
                  <a:schemeClr val="bg2">
                    <a:lumMod val="25000"/>
                  </a:schemeClr>
                </a:solidFill>
              </a:rPr>
              <a:t>rId</a:t>
            </a:r>
            <a:endParaRPr lang="fr-FR" sz="25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EAE8417-D88D-4D17-A8A7-1BB299D7E1B9}"/>
              </a:ext>
            </a:extLst>
          </p:cNvPr>
          <p:cNvSpPr txBox="1"/>
          <p:nvPr/>
        </p:nvSpPr>
        <p:spPr>
          <a:xfrm rot="20562550">
            <a:off x="2218823" y="3929578"/>
            <a:ext cx="53742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chemeClr val="bg2">
                    <a:lumMod val="25000"/>
                  </a:schemeClr>
                </a:solidFill>
              </a:rPr>
              <a:t>?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D80D1553-3436-4F63-AC29-C94E2554DAA0}"/>
              </a:ext>
            </a:extLst>
          </p:cNvPr>
          <p:cNvSpPr txBox="1"/>
          <p:nvPr/>
        </p:nvSpPr>
        <p:spPr>
          <a:xfrm>
            <a:off x="3266654" y="3929577"/>
            <a:ext cx="53742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chemeClr val="bg2">
                    <a:lumMod val="25000"/>
                  </a:schemeClr>
                </a:solidFill>
              </a:rPr>
              <a:t>?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8BA19A44-4BA8-47D7-907A-6B00D4D80775}"/>
              </a:ext>
            </a:extLst>
          </p:cNvPr>
          <p:cNvSpPr txBox="1"/>
          <p:nvPr/>
        </p:nvSpPr>
        <p:spPr>
          <a:xfrm rot="859680">
            <a:off x="4137235" y="3614723"/>
            <a:ext cx="53742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chemeClr val="bg2">
                    <a:lumMod val="25000"/>
                  </a:schemeClr>
                </a:solidFill>
              </a:rPr>
              <a:t>?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B2F28485-936F-4D64-806D-1FC9B6675C43}"/>
              </a:ext>
            </a:extLst>
          </p:cNvPr>
          <p:cNvSpPr txBox="1"/>
          <p:nvPr/>
        </p:nvSpPr>
        <p:spPr>
          <a:xfrm rot="859680">
            <a:off x="8284212" y="4053977"/>
            <a:ext cx="53742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chemeClr val="bg2">
                    <a:lumMod val="25000"/>
                  </a:schemeClr>
                </a:solidFill>
              </a:rPr>
              <a:t>?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2D21C64-F691-40AE-B5D2-12A89CCA8070}"/>
              </a:ext>
            </a:extLst>
          </p:cNvPr>
          <p:cNvSpPr txBox="1"/>
          <p:nvPr/>
        </p:nvSpPr>
        <p:spPr>
          <a:xfrm rot="19914630">
            <a:off x="9514776" y="4072712"/>
            <a:ext cx="53742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chemeClr val="bg2">
                    <a:lumMod val="25000"/>
                  </a:schemeClr>
                </a:solidFill>
              </a:rPr>
              <a:t>?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1840FA41-4847-472F-853B-2746FF2B96D9}"/>
              </a:ext>
            </a:extLst>
          </p:cNvPr>
          <p:cNvSpPr txBox="1"/>
          <p:nvPr/>
        </p:nvSpPr>
        <p:spPr>
          <a:xfrm rot="21399622">
            <a:off x="10714328" y="3830489"/>
            <a:ext cx="53742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chemeClr val="bg2">
                    <a:lumMod val="25000"/>
                  </a:schemeClr>
                </a:solidFill>
              </a:rPr>
              <a:t>?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4BA2BE5-884A-402F-8C0F-7A9FCCC87C48}"/>
              </a:ext>
            </a:extLst>
          </p:cNvPr>
          <p:cNvCxnSpPr>
            <a:stCxn id="6" idx="1"/>
            <a:endCxn id="15" idx="3"/>
          </p:cNvCxnSpPr>
          <p:nvPr/>
        </p:nvCxnSpPr>
        <p:spPr>
          <a:xfrm flipH="1" flipV="1">
            <a:off x="3673929" y="2453950"/>
            <a:ext cx="653920" cy="1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CFFEF81A-4B70-4B7F-BB75-35E685C8E80F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7864151" y="2453950"/>
            <a:ext cx="653920" cy="1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8AF59D49-6ECE-46F7-A947-40750F25DD05}"/>
              </a:ext>
            </a:extLst>
          </p:cNvPr>
          <p:cNvCxnSpPr>
            <a:cxnSpLocks/>
            <a:stCxn id="15" idx="2"/>
            <a:endCxn id="27" idx="1"/>
          </p:cNvCxnSpPr>
          <p:nvPr/>
        </p:nvCxnSpPr>
        <p:spPr>
          <a:xfrm>
            <a:off x="2811625" y="2696546"/>
            <a:ext cx="1148224" cy="428617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22560B2B-8E28-4445-9DD1-D1D047350B98}"/>
              </a:ext>
            </a:extLst>
          </p:cNvPr>
          <p:cNvCxnSpPr>
            <a:cxnSpLocks/>
            <a:stCxn id="15" idx="2"/>
            <a:endCxn id="24" idx="1"/>
          </p:cNvCxnSpPr>
          <p:nvPr/>
        </p:nvCxnSpPr>
        <p:spPr>
          <a:xfrm>
            <a:off x="2811625" y="2696546"/>
            <a:ext cx="416547" cy="714577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CB65CD64-F6F8-4888-BB1A-868218F36E35}"/>
              </a:ext>
            </a:extLst>
          </p:cNvPr>
          <p:cNvCxnSpPr>
            <a:cxnSpLocks/>
            <a:stCxn id="15" idx="2"/>
            <a:endCxn id="22" idx="0"/>
          </p:cNvCxnSpPr>
          <p:nvPr/>
        </p:nvCxnSpPr>
        <p:spPr>
          <a:xfrm flipH="1">
            <a:off x="2525664" y="2696546"/>
            <a:ext cx="285961" cy="730978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A8646AC5-1E17-439D-AAF5-D1E04217B16E}"/>
              </a:ext>
            </a:extLst>
          </p:cNvPr>
          <p:cNvCxnSpPr>
            <a:cxnSpLocks/>
            <a:stCxn id="15" idx="2"/>
            <a:endCxn id="29" idx="7"/>
          </p:cNvCxnSpPr>
          <p:nvPr/>
        </p:nvCxnSpPr>
        <p:spPr>
          <a:xfrm flipH="1">
            <a:off x="1896465" y="2696546"/>
            <a:ext cx="915160" cy="416718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626AE365-C2C4-4330-BFA2-64B4F18FB9FB}"/>
              </a:ext>
            </a:extLst>
          </p:cNvPr>
          <p:cNvCxnSpPr>
            <a:cxnSpLocks/>
            <a:stCxn id="6" idx="2"/>
            <a:endCxn id="30" idx="7"/>
          </p:cNvCxnSpPr>
          <p:nvPr/>
        </p:nvCxnSpPr>
        <p:spPr>
          <a:xfrm flipH="1">
            <a:off x="5800560" y="2988812"/>
            <a:ext cx="295440" cy="296969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FEBD8C7A-2172-4D1E-A716-F017A654731E}"/>
              </a:ext>
            </a:extLst>
          </p:cNvPr>
          <p:cNvCxnSpPr>
            <a:cxnSpLocks/>
            <a:stCxn id="6" idx="2"/>
            <a:endCxn id="32" idx="1"/>
          </p:cNvCxnSpPr>
          <p:nvPr/>
        </p:nvCxnSpPr>
        <p:spPr>
          <a:xfrm>
            <a:off x="6096000" y="2988812"/>
            <a:ext cx="328688" cy="296969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AF8A5918-64F8-4F46-8FC3-8E52F8F178C9}"/>
              </a:ext>
            </a:extLst>
          </p:cNvPr>
          <p:cNvCxnSpPr>
            <a:cxnSpLocks/>
            <a:stCxn id="16" idx="2"/>
            <a:endCxn id="34" idx="7"/>
          </p:cNvCxnSpPr>
          <p:nvPr/>
        </p:nvCxnSpPr>
        <p:spPr>
          <a:xfrm flipH="1">
            <a:off x="8305939" y="2696546"/>
            <a:ext cx="1074437" cy="376022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FD5A4AEE-B781-4CD4-83D2-690087AFCAE2}"/>
              </a:ext>
            </a:extLst>
          </p:cNvPr>
          <p:cNvCxnSpPr>
            <a:cxnSpLocks/>
            <a:stCxn id="16" idx="2"/>
            <a:endCxn id="23" idx="0"/>
          </p:cNvCxnSpPr>
          <p:nvPr/>
        </p:nvCxnSpPr>
        <p:spPr>
          <a:xfrm flipH="1">
            <a:off x="8732726" y="2696546"/>
            <a:ext cx="647650" cy="916781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D89117CC-650D-4BC6-BC42-39461F6A2DA8}"/>
              </a:ext>
            </a:extLst>
          </p:cNvPr>
          <p:cNvCxnSpPr>
            <a:cxnSpLocks/>
            <a:stCxn id="16" idx="2"/>
            <a:endCxn id="26" idx="0"/>
          </p:cNvCxnSpPr>
          <p:nvPr/>
        </p:nvCxnSpPr>
        <p:spPr>
          <a:xfrm>
            <a:off x="9380376" y="2696546"/>
            <a:ext cx="285960" cy="916781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E61A6093-5691-42DB-9C37-01036426B9A2}"/>
              </a:ext>
            </a:extLst>
          </p:cNvPr>
          <p:cNvCxnSpPr>
            <a:cxnSpLocks/>
            <a:stCxn id="16" idx="2"/>
            <a:endCxn id="28" idx="1"/>
          </p:cNvCxnSpPr>
          <p:nvPr/>
        </p:nvCxnSpPr>
        <p:spPr>
          <a:xfrm>
            <a:off x="9380376" y="2696546"/>
            <a:ext cx="1043483" cy="81473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77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5" grpId="0"/>
      <p:bldP spid="36" grpId="0"/>
      <p:bldP spid="37" grpId="0"/>
      <p:bldP spid="38" grpId="0"/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607972"/>
            <a:ext cx="9601196" cy="1069723"/>
          </a:xfrm>
        </p:spPr>
        <p:txBody>
          <a:bodyPr/>
          <a:lstStyle/>
          <a:p>
            <a:r>
              <a:rPr lang="fr-FR" b="1" dirty="0"/>
              <a:t>The </a:t>
            </a:r>
            <a:r>
              <a:rPr lang="fr-FR" b="1" dirty="0" err="1"/>
              <a:t>dataset</a:t>
            </a:r>
            <a:endParaRPr lang="fr-FR" b="1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FFAFA5E0-19EA-4CB9-B161-CBB7AEB97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1967777"/>
            <a:ext cx="1905795" cy="190579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0322EDD-44BA-4187-A3D5-CE4ECD978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4539534"/>
            <a:ext cx="1905795" cy="73607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83ECA24-AACB-4AAC-B47F-01CC59C19D09}"/>
              </a:ext>
            </a:extLst>
          </p:cNvPr>
          <p:cNvSpPr txBox="1"/>
          <p:nvPr/>
        </p:nvSpPr>
        <p:spPr>
          <a:xfrm>
            <a:off x="1828800" y="3957348"/>
            <a:ext cx="793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/>
              <a:t>+</a:t>
            </a:r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AC98C9BB-0EBB-44FB-99AF-D996F162D692}"/>
              </a:ext>
            </a:extLst>
          </p:cNvPr>
          <p:cNvCxnSpPr>
            <a:cxnSpLocks/>
          </p:cNvCxnSpPr>
          <p:nvPr/>
        </p:nvCxnSpPr>
        <p:spPr>
          <a:xfrm flipV="1">
            <a:off x="3949959" y="1951465"/>
            <a:ext cx="0" cy="3844213"/>
          </a:xfrm>
          <a:prstGeom prst="line">
            <a:avLst/>
          </a:prstGeom>
          <a:ln w="19050">
            <a:solidFill>
              <a:srgbClr val="839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FC5C72D6-4E86-44E5-8941-73A25BAB91C6}"/>
              </a:ext>
            </a:extLst>
          </p:cNvPr>
          <p:cNvSpPr txBox="1"/>
          <p:nvPr/>
        </p:nvSpPr>
        <p:spPr>
          <a:xfrm>
            <a:off x="4795935" y="2463282"/>
            <a:ext cx="24072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Commits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Contents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Licences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Repos</a:t>
            </a: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4360297E-0546-42D2-ADC0-176868473653}"/>
              </a:ext>
            </a:extLst>
          </p:cNvPr>
          <p:cNvCxnSpPr>
            <a:cxnSpLocks/>
          </p:cNvCxnSpPr>
          <p:nvPr/>
        </p:nvCxnSpPr>
        <p:spPr>
          <a:xfrm flipV="1">
            <a:off x="8142514" y="1951465"/>
            <a:ext cx="0" cy="3844213"/>
          </a:xfrm>
          <a:prstGeom prst="line">
            <a:avLst/>
          </a:prstGeom>
          <a:ln w="19050">
            <a:solidFill>
              <a:srgbClr val="839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F5C6DFC2-EAC7-4927-875F-78C0A19FF3E0}"/>
              </a:ext>
            </a:extLst>
          </p:cNvPr>
          <p:cNvSpPr txBox="1"/>
          <p:nvPr/>
        </p:nvSpPr>
        <p:spPr>
          <a:xfrm>
            <a:off x="8453540" y="2644170"/>
            <a:ext cx="25830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2,8 Millions repos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37 Gb</a:t>
            </a:r>
          </a:p>
        </p:txBody>
      </p:sp>
    </p:spTree>
    <p:extLst>
      <p:ext uri="{BB962C8B-B14F-4D97-AF65-F5344CB8AC3E}">
        <p14:creationId xmlns:p14="http://schemas.microsoft.com/office/powerpoint/2010/main" val="194116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E768DA-8BD3-4246-8452-BE2F6C4DE7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74571" y="1678678"/>
            <a:ext cx="5442857" cy="862738"/>
          </a:xfrm>
        </p:spPr>
        <p:txBody>
          <a:bodyPr/>
          <a:lstStyle/>
          <a:p>
            <a:r>
              <a:rPr lang="fr-FR" b="1" dirty="0" err="1"/>
              <a:t>Thank</a:t>
            </a:r>
            <a:r>
              <a:rPr lang="fr-FR" b="1" dirty="0"/>
              <a:t> </a:t>
            </a:r>
            <a:r>
              <a:rPr lang="fr-FR" b="1" dirty="0" err="1"/>
              <a:t>you</a:t>
            </a:r>
            <a:r>
              <a:rPr lang="fr-FR" b="1" dirty="0"/>
              <a:t> !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FDD272F-9E15-44C0-9927-C219CFAB7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571" y="2784013"/>
            <a:ext cx="1905795" cy="1905795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B75AC388-FD43-406C-AE2D-4304622A37BC}"/>
              </a:ext>
            </a:extLst>
          </p:cNvPr>
          <p:cNvSpPr/>
          <p:nvPr/>
        </p:nvSpPr>
        <p:spPr>
          <a:xfrm>
            <a:off x="5915608" y="2743200"/>
            <a:ext cx="720000" cy="72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A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A5AC843-1ED0-44A5-971E-FD18B87F1944}"/>
              </a:ext>
            </a:extLst>
          </p:cNvPr>
          <p:cNvSpPr/>
          <p:nvPr/>
        </p:nvSpPr>
        <p:spPr>
          <a:xfrm>
            <a:off x="6784905" y="3689361"/>
            <a:ext cx="482081" cy="48208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B3345E9-AF5F-48FC-A9E2-BBE76AF1CCD4}"/>
              </a:ext>
            </a:extLst>
          </p:cNvPr>
          <p:cNvSpPr/>
          <p:nvPr/>
        </p:nvSpPr>
        <p:spPr>
          <a:xfrm>
            <a:off x="7541453" y="2948473"/>
            <a:ext cx="338166" cy="33816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AC882F7-869B-4333-B77F-8F5A7144302D}"/>
              </a:ext>
            </a:extLst>
          </p:cNvPr>
          <p:cNvSpPr/>
          <p:nvPr/>
        </p:nvSpPr>
        <p:spPr>
          <a:xfrm>
            <a:off x="8427096" y="3259917"/>
            <a:ext cx="338166" cy="33816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152A9AF0-AD77-413E-AC4B-C8A2DAE1811A}"/>
              </a:ext>
            </a:extLst>
          </p:cNvPr>
          <p:cNvCxnSpPr>
            <a:stCxn id="6" idx="5"/>
            <a:endCxn id="8" idx="1"/>
          </p:cNvCxnSpPr>
          <p:nvPr/>
        </p:nvCxnSpPr>
        <p:spPr>
          <a:xfrm>
            <a:off x="6530166" y="3357758"/>
            <a:ext cx="325338" cy="402202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08F56B7-2287-48CE-A57D-A17117162F3B}"/>
              </a:ext>
            </a:extLst>
          </p:cNvPr>
          <p:cNvCxnSpPr>
            <a:cxnSpLocks/>
            <a:stCxn id="9" idx="3"/>
            <a:endCxn id="8" idx="7"/>
          </p:cNvCxnSpPr>
          <p:nvPr/>
        </p:nvCxnSpPr>
        <p:spPr>
          <a:xfrm flipH="1">
            <a:off x="7196387" y="3237116"/>
            <a:ext cx="394589" cy="522844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0BD8CDD-E4F3-47B1-AA1B-2A4446B6232F}"/>
              </a:ext>
            </a:extLst>
          </p:cNvPr>
          <p:cNvCxnSpPr>
            <a:cxnSpLocks/>
          </p:cNvCxnSpPr>
          <p:nvPr/>
        </p:nvCxnSpPr>
        <p:spPr>
          <a:xfrm>
            <a:off x="7710536" y="3116560"/>
            <a:ext cx="885643" cy="31244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877DBECE-02AD-45B2-89B1-0A844AA91A65}"/>
              </a:ext>
            </a:extLst>
          </p:cNvPr>
          <p:cNvCxnSpPr>
            <a:cxnSpLocks/>
          </p:cNvCxnSpPr>
          <p:nvPr/>
        </p:nvCxnSpPr>
        <p:spPr>
          <a:xfrm flipV="1">
            <a:off x="8186055" y="3451802"/>
            <a:ext cx="410124" cy="695699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6">
            <a:extLst>
              <a:ext uri="{FF2B5EF4-FFF2-40B4-BE49-F238E27FC236}">
                <a16:creationId xmlns:a16="http://schemas.microsoft.com/office/drawing/2014/main" id="{58883E9A-CD5E-4620-AC09-D46EA578A5D5}"/>
              </a:ext>
            </a:extLst>
          </p:cNvPr>
          <p:cNvSpPr/>
          <p:nvPr/>
        </p:nvSpPr>
        <p:spPr>
          <a:xfrm>
            <a:off x="7945015" y="3930402"/>
            <a:ext cx="482081" cy="48208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Z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490C77E-FE5C-414D-A636-AFEAA74CBF66}"/>
              </a:ext>
            </a:extLst>
          </p:cNvPr>
          <p:cNvSpPr txBox="1"/>
          <p:nvPr/>
        </p:nvSpPr>
        <p:spPr>
          <a:xfrm>
            <a:off x="2041848" y="5385508"/>
            <a:ext cx="81083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/>
              <a:t>Ali </a:t>
            </a:r>
            <a:r>
              <a:rPr lang="fr-FR" sz="4800" dirty="0" err="1"/>
              <a:t>Karooni</a:t>
            </a:r>
            <a:r>
              <a:rPr lang="fr-FR" sz="4800" dirty="0"/>
              <a:t> &amp; Lucas Bergeron</a:t>
            </a:r>
          </a:p>
        </p:txBody>
      </p:sp>
    </p:spTree>
    <p:extLst>
      <p:ext uri="{BB962C8B-B14F-4D97-AF65-F5344CB8AC3E}">
        <p14:creationId xmlns:p14="http://schemas.microsoft.com/office/powerpoint/2010/main" val="6187091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que">
  <a:themeElements>
    <a:clrScheme name="Organique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que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qu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175</TotalTime>
  <Words>376</Words>
  <Application>Microsoft Office PowerPoint</Application>
  <PresentationFormat>Grand écran</PresentationFormat>
  <Paragraphs>110</Paragraphs>
  <Slides>8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3" baseType="lpstr">
      <vt:lpstr>Arial</vt:lpstr>
      <vt:lpstr>Calibri</vt:lpstr>
      <vt:lpstr>Garamond</vt:lpstr>
      <vt:lpstr>Lucida Handwriting</vt:lpstr>
      <vt:lpstr>Organique</vt:lpstr>
      <vt:lpstr>The GitHub map</vt:lpstr>
      <vt:lpstr>The internet map</vt:lpstr>
      <vt:lpstr>Nodes &amp; Edges</vt:lpstr>
      <vt:lpstr>The graph</vt:lpstr>
      <vt:lpstr>The axis</vt:lpstr>
      <vt:lpstr>The database</vt:lpstr>
      <vt:lpstr>The dataset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</dc:title>
  <dc:creator>Lucas Bergeron</dc:creator>
  <cp:lastModifiedBy>Lucas Bergeron</cp:lastModifiedBy>
  <cp:revision>17</cp:revision>
  <dcterms:created xsi:type="dcterms:W3CDTF">2019-02-26T17:34:34Z</dcterms:created>
  <dcterms:modified xsi:type="dcterms:W3CDTF">2019-02-26T20:30:16Z</dcterms:modified>
</cp:coreProperties>
</file>